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5"/>
  </p:notesMasterIdLst>
  <p:sldIdLst>
    <p:sldId id="256" r:id="rId2"/>
    <p:sldId id="282" r:id="rId3"/>
    <p:sldId id="283" r:id="rId4"/>
    <p:sldId id="284" r:id="rId5"/>
    <p:sldId id="257" r:id="rId6"/>
    <p:sldId id="279" r:id="rId7"/>
    <p:sldId id="259" r:id="rId8"/>
    <p:sldId id="260" r:id="rId9"/>
    <p:sldId id="267" r:id="rId10"/>
    <p:sldId id="261" r:id="rId11"/>
    <p:sldId id="269" r:id="rId12"/>
    <p:sldId id="262" r:id="rId13"/>
    <p:sldId id="264" r:id="rId14"/>
    <p:sldId id="272" r:id="rId15"/>
    <p:sldId id="265" r:id="rId16"/>
    <p:sldId id="275" r:id="rId17"/>
    <p:sldId id="280" r:id="rId18"/>
    <p:sldId id="276" r:id="rId19"/>
    <p:sldId id="274" r:id="rId20"/>
    <p:sldId id="273" r:id="rId21"/>
    <p:sldId id="277" r:id="rId22"/>
    <p:sldId id="286" r:id="rId23"/>
    <p:sldId id="278" r:id="rId2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E2CF8DDA-7E8C-498A-8169-897DEC3F88F0}">
          <p14:sldIdLst>
            <p14:sldId id="256"/>
            <p14:sldId id="282"/>
            <p14:sldId id="283"/>
            <p14:sldId id="284"/>
            <p14:sldId id="257"/>
            <p14:sldId id="279"/>
          </p14:sldIdLst>
        </p14:section>
        <p14:section name="Untitled Section" id="{F7313C6B-A333-4784-8BC3-105F4CAD03C4}">
          <p14:sldIdLst>
            <p14:sldId id="259"/>
            <p14:sldId id="260"/>
            <p14:sldId id="267"/>
            <p14:sldId id="261"/>
            <p14:sldId id="269"/>
            <p14:sldId id="262"/>
            <p14:sldId id="264"/>
            <p14:sldId id="272"/>
            <p14:sldId id="265"/>
            <p14:sldId id="275"/>
            <p14:sldId id="280"/>
            <p14:sldId id="276"/>
            <p14:sldId id="274"/>
            <p14:sldId id="273"/>
            <p14:sldId id="277"/>
            <p14:sldId id="286"/>
            <p14:sldId id="27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29" autoAdjust="0"/>
  </p:normalViewPr>
  <p:slideViewPr>
    <p:cSldViewPr>
      <p:cViewPr varScale="1">
        <p:scale>
          <a:sx n="69" d="100"/>
          <a:sy n="69" d="100"/>
        </p:scale>
        <p:origin x="774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7A8D5B-7279-4A2D-A4A4-37232E12E925}" type="datetimeFigureOut">
              <a:rPr lang="ro-RO" smtClean="0"/>
              <a:t>02.06.2019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F741D4-3461-47DD-B3B4-761CAD67536B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1928529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2C9B2-7E0F-4F50-9747-DB9951DE142C}" type="datetimeFigureOut">
              <a:rPr lang="ro-RO" smtClean="0"/>
              <a:t>02.06.2019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0C1CD-2403-45DD-A259-D4AE8C923E87}" type="slidenum">
              <a:rPr lang="ro-RO" smtClean="0"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2C9B2-7E0F-4F50-9747-DB9951DE142C}" type="datetimeFigureOut">
              <a:rPr lang="ro-RO" smtClean="0"/>
              <a:t>02.06.2019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0C1CD-2403-45DD-A259-D4AE8C923E87}" type="slidenum">
              <a:rPr lang="ro-RO" smtClean="0"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2C9B2-7E0F-4F50-9747-DB9951DE142C}" type="datetimeFigureOut">
              <a:rPr lang="ro-RO" smtClean="0"/>
              <a:t>02.06.2019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0C1CD-2403-45DD-A259-D4AE8C923E87}" type="slidenum">
              <a:rPr lang="ro-RO" smtClean="0"/>
              <a:t>‹#›</a:t>
            </a:fld>
            <a:endParaRPr lang="ro-RO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1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2C9B2-7E0F-4F50-9747-DB9951DE142C}" type="datetimeFigureOut">
              <a:rPr lang="ro-RO" smtClean="0"/>
              <a:t>02.06.2019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0C1CD-2403-45DD-A259-D4AE8C923E87}" type="slidenum">
              <a:rPr lang="ro-RO" smtClean="0"/>
              <a:t>‹#›</a:t>
            </a:fld>
            <a:endParaRPr lang="ro-RO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9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9" y="4087563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5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6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6" y="1437449"/>
            <a:ext cx="6417735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2C9B2-7E0F-4F50-9747-DB9951DE142C}" type="datetimeFigureOut">
              <a:rPr lang="ro-RO" smtClean="0"/>
              <a:t>02.06.2019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0C1CD-2403-45DD-A259-D4AE8C923E87}" type="slidenum">
              <a:rPr lang="ro-RO" smtClean="0"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2C9B2-7E0F-4F50-9747-DB9951DE142C}" type="datetimeFigureOut">
              <a:rPr lang="ro-RO" smtClean="0"/>
              <a:t>02.06.2019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0C1CD-2403-45DD-A259-D4AE8C923E87}" type="slidenum">
              <a:rPr lang="ro-RO" smtClean="0"/>
              <a:t>‹#›</a:t>
            </a:fld>
            <a:endParaRPr lang="ro-RO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4" y="3429001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1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2C9B2-7E0F-4F50-9747-DB9951DE142C}" type="datetimeFigureOut">
              <a:rPr lang="ro-RO" smtClean="0"/>
              <a:t>02.06.2019</a:t>
            </a:fld>
            <a:endParaRPr lang="ro-RO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0C1CD-2403-45DD-A259-D4AE8C923E87}" type="slidenum">
              <a:rPr lang="ro-RO" smtClean="0"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2C9B2-7E0F-4F50-9747-DB9951DE142C}" type="datetimeFigureOut">
              <a:rPr lang="ro-RO" smtClean="0"/>
              <a:t>02.06.2019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0C1CD-2403-45DD-A259-D4AE8C923E87}" type="slidenum">
              <a:rPr lang="ro-RO" smtClean="0"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2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2C9B2-7E0F-4F50-9747-DB9951DE142C}" type="datetimeFigureOut">
              <a:rPr lang="ro-RO" smtClean="0"/>
              <a:t>02.06.2019</a:t>
            </a:fld>
            <a:endParaRPr lang="ro-RO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0C1CD-2403-45DD-A259-D4AE8C923E87}" type="slidenum">
              <a:rPr lang="ro-RO" smtClean="0"/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2C9B2-7E0F-4F50-9747-DB9951DE142C}" type="datetimeFigureOut">
              <a:rPr lang="ro-RO" smtClean="0"/>
              <a:t>02.06.2019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0C1CD-2403-45DD-A259-D4AE8C923E87}" type="slidenum">
              <a:rPr lang="ro-RO" smtClean="0"/>
              <a:t>‹#›</a:t>
            </a:fld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1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3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6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4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E2C9B2-7E0F-4F50-9747-DB9951DE142C}" type="datetimeFigureOut">
              <a:rPr lang="ro-RO" smtClean="0"/>
              <a:t>02.06.2019</a:t>
            </a:fld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D0C1CD-2403-45DD-A259-D4AE8C923E87}" type="slidenum">
              <a:rPr lang="ro-RO" smtClean="0"/>
              <a:t>‹#›</a:t>
            </a:fld>
            <a:endParaRPr lang="ro-R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30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5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8FE2C9B2-7E0F-4F50-9747-DB9951DE142C}" type="datetimeFigureOut">
              <a:rPr lang="ro-RO" smtClean="0"/>
              <a:t>02.06.2019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9" y="6250165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4"/>
            <a:ext cx="11618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88D0C1CD-2403-45DD-A259-D4AE8C923E87}" type="slidenum">
              <a:rPr lang="ro-RO" smtClean="0"/>
              <a:t>‹#›</a:t>
            </a:fld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8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7" Type="http://schemas.openxmlformats.org/officeDocument/2006/relationships/image" Target="../media/image57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60504" y="620688"/>
            <a:ext cx="5904656" cy="1780108"/>
          </a:xfrm>
        </p:spPr>
        <p:txBody>
          <a:bodyPr>
            <a:normAutofit fontScale="90000"/>
          </a:bodyPr>
          <a:lstStyle/>
          <a:p>
            <a:r>
              <a:rPr lang="en-US" dirty="0"/>
              <a:t/>
            </a:r>
            <a:br>
              <a:rPr lang="en-US" dirty="0"/>
            </a:br>
            <a:r>
              <a:rPr lang="en-US" sz="3100" b="1" i="1" dirty="0" err="1" smtClean="0"/>
              <a:t>Excursia</a:t>
            </a:r>
            <a:r>
              <a:rPr lang="en-US" sz="3100" b="1" i="1" dirty="0" smtClean="0"/>
              <a:t> </a:t>
            </a:r>
            <a:r>
              <a:rPr lang="ro-RO" sz="3100" b="1" i="1" dirty="0" smtClean="0"/>
              <a:t>școlară </a:t>
            </a:r>
            <a:r>
              <a:rPr lang="en-US" sz="3100" b="1" i="1" dirty="0" smtClean="0"/>
              <a:t>de </a:t>
            </a:r>
            <a:r>
              <a:rPr lang="en-US" sz="3100" b="1" i="1" dirty="0"/>
              <a:t>a</a:t>
            </a:r>
            <a:r>
              <a:rPr lang="ro-RO" sz="3100" b="1" i="1" dirty="0"/>
              <a:t>stă</a:t>
            </a:r>
            <a:r>
              <a:rPr lang="en-US" sz="3100" b="1" i="1" dirty="0" err="1"/>
              <a:t>zi</a:t>
            </a:r>
            <a:r>
              <a:rPr lang="en-US" sz="3100" b="1" i="1" dirty="0"/>
              <a:t>, </a:t>
            </a:r>
            <a:r>
              <a:rPr lang="ro-RO" sz="3100" b="1" i="1" dirty="0"/>
              <a:t/>
            </a:r>
            <a:br>
              <a:rPr lang="ro-RO" sz="3100" b="1" i="1" dirty="0"/>
            </a:br>
            <a:r>
              <a:rPr lang="ro-RO" sz="3100" b="1" i="1" dirty="0"/>
              <a:t>,,</a:t>
            </a:r>
            <a:r>
              <a:rPr lang="en-US" sz="3100" b="1" i="1" dirty="0" err="1" smtClean="0"/>
              <a:t>muz</a:t>
            </a:r>
            <a:r>
              <a:rPr lang="ro-RO" sz="3100" b="1" i="1" dirty="0" smtClean="0"/>
              <a:t>ă</a:t>
            </a:r>
            <a:r>
              <a:rPr lang="en-US" sz="3100" b="1" i="1" dirty="0" smtClean="0"/>
              <a:t>” </a:t>
            </a:r>
            <a:r>
              <a:rPr lang="ro-RO" sz="3100" b="1" i="1" dirty="0"/>
              <a:t>î</a:t>
            </a:r>
            <a:r>
              <a:rPr lang="en-US" sz="3100" b="1" i="1" dirty="0"/>
              <a:t>n </a:t>
            </a:r>
            <a:r>
              <a:rPr lang="en-US" sz="3100" b="1" i="1" dirty="0" err="1"/>
              <a:t>alegerea</a:t>
            </a:r>
            <a:r>
              <a:rPr lang="en-US" sz="3100" b="1" i="1" dirty="0"/>
              <a:t> </a:t>
            </a:r>
            <a:r>
              <a:rPr lang="en-US" sz="3100" b="1" i="1" dirty="0" err="1"/>
              <a:t>meseriei</a:t>
            </a:r>
            <a:r>
              <a:rPr lang="en-US" sz="3100" b="1" i="1" dirty="0"/>
              <a:t> de m</a:t>
            </a:r>
            <a:r>
              <a:rPr lang="ro-RO" sz="3100" b="1" i="1" dirty="0"/>
              <a:t>â</a:t>
            </a:r>
            <a:r>
              <a:rPr lang="en-US" sz="3100" b="1" i="1" dirty="0" err="1"/>
              <a:t>ine</a:t>
            </a:r>
            <a:endParaRPr lang="ro-RO" sz="3100" b="1" i="1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611560" y="3645024"/>
            <a:ext cx="2348944" cy="1241151"/>
          </a:xfrm>
        </p:spPr>
        <p:txBody>
          <a:bodyPr>
            <a:normAutofit lnSpcReduction="10000"/>
          </a:bodyPr>
          <a:lstStyle/>
          <a:p>
            <a:r>
              <a:rPr lang="ro-RO" sz="2400" b="1" dirty="0"/>
              <a:t>Excursie</a:t>
            </a:r>
            <a:r>
              <a:rPr lang="ro-RO" sz="2800" b="1" dirty="0"/>
              <a:t> </a:t>
            </a:r>
            <a:r>
              <a:rPr lang="ro-RO" sz="2400" b="1" dirty="0" smtClean="0"/>
              <a:t>Italia-Austria</a:t>
            </a:r>
          </a:p>
          <a:p>
            <a:r>
              <a:rPr lang="ro-RO" sz="2400" b="1" dirty="0" smtClean="0"/>
              <a:t> </a:t>
            </a:r>
            <a:r>
              <a:rPr lang="ro-RO" sz="2400" b="1" dirty="0"/>
              <a:t>15-18.04. </a:t>
            </a:r>
            <a:r>
              <a:rPr lang="ro-RO" sz="2400" b="1" dirty="0" smtClean="0"/>
              <a:t>2019</a:t>
            </a:r>
            <a:endParaRPr lang="ro-RO" sz="2400" b="1" dirty="0"/>
          </a:p>
        </p:txBody>
      </p:sp>
      <p:pic>
        <p:nvPicPr>
          <p:cNvPr id="4" name="Picture 1" descr="sigla_goga_mica">
            <a:extLst>
              <a:ext uri="{FF2B5EF4-FFF2-40B4-BE49-F238E27FC236}">
                <a16:creationId xmlns:a16="http://schemas.microsoft.com/office/drawing/2014/main" id="{32D345A9-1718-4A6C-88C6-3C178626C6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55285"/>
            <a:ext cx="2843808" cy="15887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C021D3E-25D1-4027-8B71-4F155E77052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3768" y="2636253"/>
            <a:ext cx="5425936" cy="4221747"/>
          </a:xfrm>
          <a:prstGeom prst="rect">
            <a:avLst/>
          </a:prstGeom>
        </p:spPr>
      </p:pic>
      <p:sp>
        <p:nvSpPr>
          <p:cNvPr id="7" name="Subtitle 8">
            <a:extLst>
              <a:ext uri="{FF2B5EF4-FFF2-40B4-BE49-F238E27FC236}">
                <a16:creationId xmlns:a16="http://schemas.microsoft.com/office/drawing/2014/main" id="{284226F4-9098-4691-8912-E293D665C2C2}"/>
              </a:ext>
            </a:extLst>
          </p:cNvPr>
          <p:cNvSpPr txBox="1">
            <a:spLocks/>
          </p:cNvSpPr>
          <p:nvPr/>
        </p:nvSpPr>
        <p:spPr>
          <a:xfrm>
            <a:off x="395536" y="5445224"/>
            <a:ext cx="2843808" cy="11384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20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o-RO" b="1" dirty="0">
                <a:solidFill>
                  <a:schemeClr val="tx1"/>
                </a:solidFill>
              </a:rPr>
              <a:t>prof. Varga Cerasela</a:t>
            </a:r>
          </a:p>
          <a:p>
            <a:pPr algn="l"/>
            <a:r>
              <a:rPr lang="ro-RO" b="1" dirty="0">
                <a:solidFill>
                  <a:schemeClr val="tx1"/>
                </a:solidFill>
              </a:rPr>
              <a:t>prof. Teodorescu </a:t>
            </a:r>
            <a:r>
              <a:rPr lang="ro-RO" b="1" dirty="0" smtClean="0">
                <a:solidFill>
                  <a:schemeClr val="tx1"/>
                </a:solidFill>
              </a:rPr>
              <a:t>Alina</a:t>
            </a:r>
          </a:p>
          <a:p>
            <a:pPr algn="l"/>
            <a:r>
              <a:rPr lang="ro-RO" b="1" dirty="0">
                <a:solidFill>
                  <a:schemeClr val="tx1"/>
                </a:solidFill>
              </a:rPr>
              <a:t>p</a:t>
            </a:r>
            <a:r>
              <a:rPr lang="ro-RO" b="1" dirty="0" smtClean="0">
                <a:solidFill>
                  <a:schemeClr val="tx1"/>
                </a:solidFill>
              </a:rPr>
              <a:t>rof. Axente Iulia</a:t>
            </a:r>
          </a:p>
          <a:p>
            <a:pPr algn="l"/>
            <a:endParaRPr lang="ro-RO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7699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5536" y="1916832"/>
            <a:ext cx="7408333" cy="4392488"/>
          </a:xfrm>
        </p:spPr>
        <p:txBody>
          <a:bodyPr/>
          <a:lstStyle/>
          <a:p>
            <a:pPr marL="0" indent="0">
              <a:buNone/>
            </a:pPr>
            <a:r>
              <a:rPr lang="ro-RO" dirty="0"/>
              <a:t>    </a:t>
            </a:r>
            <a:r>
              <a:rPr lang="en-US" b="1" dirty="0">
                <a:solidFill>
                  <a:srgbClr val="FF0000"/>
                </a:solidFill>
              </a:rPr>
              <a:t>FAMILIA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b="1" dirty="0">
                <a:solidFill>
                  <a:schemeClr val="tx1"/>
                </a:solidFill>
              </a:rPr>
              <a:t>Are </a:t>
            </a:r>
            <a:r>
              <a:rPr lang="en-US" b="1" dirty="0" err="1">
                <a:solidFill>
                  <a:schemeClr val="tx1"/>
                </a:solidFill>
              </a:rPr>
              <a:t>rol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decisiv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ro-RO" b="1" dirty="0">
                <a:solidFill>
                  <a:schemeClr val="tx1"/>
                </a:solidFill>
              </a:rPr>
              <a:t>î</a:t>
            </a:r>
            <a:r>
              <a:rPr lang="en-US" b="1" dirty="0">
                <a:solidFill>
                  <a:schemeClr val="tx1"/>
                </a:solidFill>
              </a:rPr>
              <a:t>n mare </a:t>
            </a:r>
            <a:endParaRPr lang="ro-RO" b="1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o-RO" b="1" dirty="0">
                <a:solidFill>
                  <a:schemeClr val="tx1"/>
                </a:solidFill>
              </a:rPr>
              <a:t>    p</a:t>
            </a:r>
            <a:r>
              <a:rPr lang="en-US" b="1" dirty="0" err="1">
                <a:solidFill>
                  <a:schemeClr val="tx1"/>
                </a:solidFill>
              </a:rPr>
              <a:t>arte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ro-RO" b="1" dirty="0">
                <a:solidFill>
                  <a:schemeClr val="tx1"/>
                </a:solidFill>
              </a:rPr>
              <a:t>î</a:t>
            </a:r>
            <a:r>
              <a:rPr lang="en-US" b="1" dirty="0">
                <a:solidFill>
                  <a:schemeClr val="tx1"/>
                </a:solidFill>
              </a:rPr>
              <a:t>n </a:t>
            </a:r>
            <a:r>
              <a:rPr lang="en-US" b="1" dirty="0" err="1">
                <a:solidFill>
                  <a:schemeClr val="tx1"/>
                </a:solidFill>
              </a:rPr>
              <a:t>influen</a:t>
            </a:r>
            <a:r>
              <a:rPr lang="ro-RO" b="1" dirty="0">
                <a:solidFill>
                  <a:schemeClr val="tx1"/>
                </a:solidFill>
              </a:rPr>
              <a:t>ț</a:t>
            </a:r>
            <a:r>
              <a:rPr lang="en-US" b="1" dirty="0">
                <a:solidFill>
                  <a:schemeClr val="tx1"/>
                </a:solidFill>
              </a:rPr>
              <a:t>area </a:t>
            </a:r>
            <a:endParaRPr lang="ro-RO" b="1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o-RO" b="1" dirty="0">
                <a:solidFill>
                  <a:schemeClr val="tx1"/>
                </a:solidFill>
              </a:rPr>
              <a:t>    </a:t>
            </a:r>
            <a:r>
              <a:rPr lang="en-US" b="1" dirty="0" err="1">
                <a:solidFill>
                  <a:schemeClr val="tx1"/>
                </a:solidFill>
              </a:rPr>
              <a:t>copilului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ro-RO" b="1" dirty="0">
                <a:solidFill>
                  <a:schemeClr val="tx1"/>
                </a:solidFill>
              </a:rPr>
              <a:t>î</a:t>
            </a:r>
            <a:r>
              <a:rPr lang="en-US" b="1" dirty="0">
                <a:solidFill>
                  <a:schemeClr val="tx1"/>
                </a:solidFill>
              </a:rPr>
              <a:t>n </a:t>
            </a:r>
            <a:r>
              <a:rPr lang="en-US" b="1" dirty="0" err="1">
                <a:solidFill>
                  <a:schemeClr val="tx1"/>
                </a:solidFill>
              </a:rPr>
              <a:t>alegerea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endParaRPr lang="ro-RO" b="1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o-RO" b="1" dirty="0">
                <a:solidFill>
                  <a:schemeClr val="tx1"/>
                </a:solidFill>
              </a:rPr>
              <a:t>     </a:t>
            </a:r>
            <a:r>
              <a:rPr lang="en-US" b="1" dirty="0" err="1">
                <a:solidFill>
                  <a:schemeClr val="tx1"/>
                </a:solidFill>
              </a:rPr>
              <a:t>meseriei</a:t>
            </a:r>
            <a:r>
              <a:rPr lang="en-US" b="1" dirty="0">
                <a:solidFill>
                  <a:schemeClr val="tx1"/>
                </a:solidFill>
              </a:rPr>
              <a:t>.</a:t>
            </a:r>
            <a:endParaRPr lang="ro-RO" b="1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o-RO" b="1" dirty="0">
                <a:solidFill>
                  <a:schemeClr val="tx1"/>
                </a:solidFill>
              </a:rPr>
              <a:t>    </a:t>
            </a:r>
            <a:r>
              <a:rPr lang="en-US" b="1" dirty="0">
                <a:solidFill>
                  <a:schemeClr val="tx1"/>
                </a:solidFill>
              </a:rPr>
              <a:t>P</a:t>
            </a:r>
            <a:r>
              <a:rPr lang="ro-RO" b="1" dirty="0">
                <a:solidFill>
                  <a:schemeClr val="tx1"/>
                </a:solidFill>
              </a:rPr>
              <a:t>ă</a:t>
            </a:r>
            <a:r>
              <a:rPr lang="en-US" b="1" dirty="0" err="1">
                <a:solidFill>
                  <a:schemeClr val="tx1"/>
                </a:solidFill>
              </a:rPr>
              <a:t>rin</a:t>
            </a:r>
            <a:r>
              <a:rPr lang="ro-RO" b="1" dirty="0">
                <a:solidFill>
                  <a:schemeClr val="tx1"/>
                </a:solidFill>
              </a:rPr>
              <a:t>ț</a:t>
            </a:r>
            <a:r>
              <a:rPr lang="en-US" b="1" dirty="0">
                <a:solidFill>
                  <a:schemeClr val="tx1"/>
                </a:solidFill>
              </a:rPr>
              <a:t>ii </a:t>
            </a:r>
            <a:r>
              <a:rPr lang="en-US" b="1" dirty="0" err="1">
                <a:solidFill>
                  <a:schemeClr val="tx1"/>
                </a:solidFill>
              </a:rPr>
              <a:t>trebuie</a:t>
            </a:r>
            <a:r>
              <a:rPr lang="en-US" b="1" dirty="0">
                <a:solidFill>
                  <a:schemeClr val="tx1"/>
                </a:solidFill>
              </a:rPr>
              <a:t> s</a:t>
            </a:r>
            <a:r>
              <a:rPr lang="ro-RO" b="1" dirty="0">
                <a:solidFill>
                  <a:schemeClr val="tx1"/>
                </a:solidFill>
              </a:rPr>
              <a:t>ă</a:t>
            </a:r>
            <a:r>
              <a:rPr lang="en-US" b="1" dirty="0">
                <a:solidFill>
                  <a:schemeClr val="tx1"/>
                </a:solidFill>
              </a:rPr>
              <a:t> nu </a:t>
            </a:r>
            <a:r>
              <a:rPr lang="ro-RO" b="1" dirty="0">
                <a:solidFill>
                  <a:schemeClr val="tx1"/>
                </a:solidFill>
              </a:rPr>
              <a:t>ț</a:t>
            </a:r>
            <a:r>
              <a:rPr lang="en-US" b="1" dirty="0">
                <a:solidFill>
                  <a:schemeClr val="tx1"/>
                </a:solidFill>
              </a:rPr>
              <a:t>in</a:t>
            </a:r>
            <a:r>
              <a:rPr lang="ro-RO" b="1" dirty="0">
                <a:solidFill>
                  <a:schemeClr val="tx1"/>
                </a:solidFill>
              </a:rPr>
              <a:t>ă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endParaRPr lang="ro-RO" b="1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o-RO" b="1" dirty="0">
                <a:solidFill>
                  <a:schemeClr val="tx1"/>
                </a:solidFill>
              </a:rPr>
              <a:t>    </a:t>
            </a:r>
            <a:r>
              <a:rPr lang="en-US" b="1" dirty="0" err="1">
                <a:solidFill>
                  <a:schemeClr val="tx1"/>
                </a:solidFill>
              </a:rPr>
              <a:t>cont</a:t>
            </a:r>
            <a:r>
              <a:rPr lang="en-US" b="1" dirty="0">
                <a:solidFill>
                  <a:schemeClr val="tx1"/>
                </a:solidFill>
              </a:rPr>
              <a:t> de </a:t>
            </a:r>
            <a:r>
              <a:rPr lang="en-US" b="1" dirty="0" err="1">
                <a:solidFill>
                  <a:schemeClr val="tx1"/>
                </a:solidFill>
              </a:rPr>
              <a:t>interesele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lor</a:t>
            </a:r>
            <a:r>
              <a:rPr lang="ro-RO" b="1" dirty="0">
                <a:solidFill>
                  <a:schemeClr val="tx1"/>
                </a:solidFill>
              </a:rPr>
              <a:t>,</a:t>
            </a:r>
            <a:r>
              <a:rPr lang="en-US" b="1" dirty="0">
                <a:solidFill>
                  <a:schemeClr val="tx1"/>
                </a:solidFill>
              </a:rPr>
              <a:t> ci de ale </a:t>
            </a:r>
            <a:r>
              <a:rPr lang="en-US" b="1" dirty="0" err="1">
                <a:solidFill>
                  <a:schemeClr val="tx1"/>
                </a:solidFill>
              </a:rPr>
              <a:t>copilului</a:t>
            </a:r>
            <a:r>
              <a:rPr lang="en-US" b="1" dirty="0">
                <a:solidFill>
                  <a:schemeClr val="tx1"/>
                </a:solidFill>
              </a:rPr>
              <a:t>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6B5D17F-6C6F-4640-9C2C-2B625BCD4A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3968" y="260648"/>
            <a:ext cx="4653136" cy="4653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4395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4F4C5FB8-E231-4501-927A-571340D39C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1772676"/>
            <a:ext cx="4963270" cy="4536504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o-RO" dirty="0"/>
              <a:t>    </a:t>
            </a:r>
            <a:r>
              <a:rPr lang="en-US" b="1" dirty="0">
                <a:solidFill>
                  <a:srgbClr val="FF0000"/>
                </a:solidFill>
              </a:rPr>
              <a:t>DINAMICA PROFESIEI</a:t>
            </a:r>
            <a:r>
              <a:rPr lang="ro-RO" b="1" dirty="0">
                <a:solidFill>
                  <a:srgbClr val="FF0000"/>
                </a:solidFill>
              </a:rPr>
              <a:t>     </a:t>
            </a:r>
            <a:endParaRPr lang="en-US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b="1" dirty="0">
                <a:solidFill>
                  <a:schemeClr val="tx1"/>
                </a:solidFill>
              </a:rPr>
              <a:t>Se </a:t>
            </a:r>
            <a:r>
              <a:rPr lang="en-US" b="1" dirty="0" err="1">
                <a:solidFill>
                  <a:schemeClr val="tx1"/>
                </a:solidFill>
              </a:rPr>
              <a:t>concretizeaz</a:t>
            </a:r>
            <a:r>
              <a:rPr lang="ro-RO" b="1" dirty="0">
                <a:solidFill>
                  <a:schemeClr val="tx1"/>
                </a:solidFill>
              </a:rPr>
              <a:t>ă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ro-RO" b="1" dirty="0">
                <a:solidFill>
                  <a:schemeClr val="tx1"/>
                </a:solidFill>
              </a:rPr>
              <a:t>î</a:t>
            </a:r>
            <a:r>
              <a:rPr lang="en-US" b="1" dirty="0">
                <a:solidFill>
                  <a:schemeClr val="tx1"/>
                </a:solidFill>
              </a:rPr>
              <a:t>n </a:t>
            </a:r>
            <a:r>
              <a:rPr lang="en-US" b="1" dirty="0" err="1">
                <a:solidFill>
                  <a:schemeClr val="tx1"/>
                </a:solidFill>
              </a:rPr>
              <a:t>modific</a:t>
            </a:r>
            <a:r>
              <a:rPr lang="ro-RO" b="1" dirty="0">
                <a:solidFill>
                  <a:schemeClr val="tx1"/>
                </a:solidFill>
              </a:rPr>
              <a:t>ă</a:t>
            </a:r>
            <a:r>
              <a:rPr lang="en-US" b="1" dirty="0">
                <a:solidFill>
                  <a:schemeClr val="tx1"/>
                </a:solidFill>
              </a:rPr>
              <a:t>rile </a:t>
            </a:r>
            <a:r>
              <a:rPr lang="en-US" b="1" dirty="0" err="1">
                <a:solidFill>
                  <a:schemeClr val="tx1"/>
                </a:solidFill>
              </a:rPr>
              <a:t>suferite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ro-RO" b="1" dirty="0">
                <a:solidFill>
                  <a:schemeClr val="tx1"/>
                </a:solidFill>
              </a:rPr>
              <a:t>î</a:t>
            </a:r>
            <a:r>
              <a:rPr lang="en-US" b="1" dirty="0">
                <a:solidFill>
                  <a:schemeClr val="tx1"/>
                </a:solidFill>
              </a:rPr>
              <a:t>n </a:t>
            </a:r>
            <a:r>
              <a:rPr lang="en-US" b="1" dirty="0" err="1">
                <a:solidFill>
                  <a:schemeClr val="tx1"/>
                </a:solidFill>
              </a:rPr>
              <a:t>peisajul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profesiilor</a:t>
            </a:r>
            <a:r>
              <a:rPr lang="ro-RO" b="1" dirty="0">
                <a:solidFill>
                  <a:schemeClr val="tx1"/>
                </a:solidFill>
              </a:rPr>
              <a:t> 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o-RO" b="1" dirty="0">
                <a:solidFill>
                  <a:schemeClr val="tx1"/>
                </a:solidFill>
              </a:rPr>
              <a:t>    </a:t>
            </a:r>
            <a:r>
              <a:rPr lang="en-US" b="1" dirty="0">
                <a:solidFill>
                  <a:schemeClr val="tx1"/>
                </a:solidFill>
              </a:rPr>
              <a:t>(</a:t>
            </a:r>
            <a:r>
              <a:rPr lang="ro-RO" b="1" dirty="0">
                <a:solidFill>
                  <a:schemeClr val="tx1"/>
                </a:solidFill>
              </a:rPr>
              <a:t>î</a:t>
            </a:r>
            <a:r>
              <a:rPr lang="en-US" b="1" dirty="0">
                <a:solidFill>
                  <a:schemeClr val="tx1"/>
                </a:solidFill>
              </a:rPr>
              <a:t>n </a:t>
            </a:r>
            <a:r>
              <a:rPr lang="en-US" b="1" dirty="0" err="1">
                <a:solidFill>
                  <a:schemeClr val="tx1"/>
                </a:solidFill>
              </a:rPr>
              <a:t>trecut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erau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cerute</a:t>
            </a:r>
            <a:r>
              <a:rPr lang="en-US" b="1" dirty="0">
                <a:solidFill>
                  <a:schemeClr val="tx1"/>
                </a:solidFill>
              </a:rPr>
              <a:t> de pia</a:t>
            </a:r>
            <a:r>
              <a:rPr lang="ro-RO" b="1" dirty="0">
                <a:solidFill>
                  <a:schemeClr val="tx1"/>
                </a:solidFill>
              </a:rPr>
              <a:t>ță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o-RO" b="1" dirty="0">
                <a:solidFill>
                  <a:schemeClr val="tx1"/>
                </a:solidFill>
              </a:rPr>
              <a:t>     </a:t>
            </a:r>
            <a:r>
              <a:rPr lang="en-US" b="1" dirty="0" err="1">
                <a:solidFill>
                  <a:schemeClr val="tx1"/>
                </a:solidFill>
              </a:rPr>
              <a:t>anumite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profesii</a:t>
            </a:r>
            <a:r>
              <a:rPr lang="en-US" b="1" dirty="0">
                <a:solidFill>
                  <a:schemeClr val="tx1"/>
                </a:solidFill>
              </a:rPr>
              <a:t>, </a:t>
            </a:r>
            <a:r>
              <a:rPr lang="en-US" b="1" dirty="0" err="1">
                <a:solidFill>
                  <a:schemeClr val="tx1"/>
                </a:solidFill>
              </a:rPr>
              <a:t>ast</a:t>
            </a:r>
            <a:r>
              <a:rPr lang="ro-RO" b="1" dirty="0">
                <a:solidFill>
                  <a:schemeClr val="tx1"/>
                </a:solidFill>
              </a:rPr>
              <a:t>ă</a:t>
            </a:r>
            <a:r>
              <a:rPr lang="en-US" b="1" dirty="0" err="1">
                <a:solidFill>
                  <a:schemeClr val="tx1"/>
                </a:solidFill>
              </a:rPr>
              <a:t>zi</a:t>
            </a:r>
            <a:r>
              <a:rPr lang="en-US" b="1" dirty="0">
                <a:solidFill>
                  <a:schemeClr val="tx1"/>
                </a:solidFill>
              </a:rPr>
              <a:t> sunt </a:t>
            </a:r>
            <a:endParaRPr lang="ro-RO" b="1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o-RO" b="1" dirty="0">
                <a:solidFill>
                  <a:schemeClr val="tx1"/>
                </a:solidFill>
              </a:rPr>
              <a:t>     cerute </a:t>
            </a:r>
            <a:r>
              <a:rPr lang="en-US" b="1" dirty="0" err="1">
                <a:solidFill>
                  <a:schemeClr val="tx1"/>
                </a:solidFill>
              </a:rPr>
              <a:t>altele</a:t>
            </a:r>
            <a:r>
              <a:rPr lang="en-US" b="1" dirty="0">
                <a:solidFill>
                  <a:schemeClr val="tx1"/>
                </a:solidFill>
              </a:rPr>
              <a:t>)</a:t>
            </a:r>
            <a:r>
              <a:rPr lang="ro-RO" b="1" dirty="0">
                <a:solidFill>
                  <a:schemeClr val="tx1"/>
                </a:solidFill>
              </a:rPr>
              <a:t>.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o-RO" b="1" dirty="0">
                <a:solidFill>
                  <a:srgbClr val="FF0000"/>
                </a:solidFill>
              </a:rPr>
              <a:t>     PIAȚA MUNCII</a:t>
            </a:r>
            <a:endParaRPr lang="ro-RO" b="1" dirty="0"/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endParaRPr lang="ro-RO" b="1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A0019D6-600D-4A74-AD85-CF4E86C658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1838" y="260648"/>
            <a:ext cx="4173964" cy="26670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355F804-6977-4107-8E94-1AE9BAA682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870" y="3642180"/>
            <a:ext cx="428625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4657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851920" y="1080654"/>
            <a:ext cx="4968552" cy="125272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o-RO" b="1" dirty="0">
                <a:solidFill>
                  <a:schemeClr val="bg1"/>
                </a:solidFill>
              </a:rPr>
              <a:t>Î</a:t>
            </a:r>
            <a:r>
              <a:rPr lang="en-US" b="1" dirty="0">
                <a:solidFill>
                  <a:schemeClr val="bg1"/>
                </a:solidFill>
              </a:rPr>
              <a:t>n </a:t>
            </a:r>
            <a:r>
              <a:rPr lang="en-US" b="1" dirty="0" err="1">
                <a:solidFill>
                  <a:schemeClr val="bg1"/>
                </a:solidFill>
              </a:rPr>
              <a:t>alegerea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meseriei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endParaRPr lang="ro-RO" b="1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US" b="1" dirty="0" err="1">
                <a:solidFill>
                  <a:schemeClr val="bg1"/>
                </a:solidFill>
              </a:rPr>
              <a:t>trebuie</a:t>
            </a:r>
            <a:r>
              <a:rPr lang="en-US" b="1" dirty="0">
                <a:solidFill>
                  <a:schemeClr val="bg1"/>
                </a:solidFill>
              </a:rPr>
              <a:t> s</a:t>
            </a:r>
            <a:r>
              <a:rPr lang="ro-RO" b="1" dirty="0">
                <a:solidFill>
                  <a:schemeClr val="bg1"/>
                </a:solidFill>
              </a:rPr>
              <a:t>ă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en-US" b="1" dirty="0" err="1">
                <a:solidFill>
                  <a:schemeClr val="bg1"/>
                </a:solidFill>
              </a:rPr>
              <a:t>existe</a:t>
            </a:r>
            <a:r>
              <a:rPr lang="en-US" b="1" dirty="0">
                <a:solidFill>
                  <a:schemeClr val="bg1"/>
                </a:solidFill>
              </a:rPr>
              <a:t> un </a:t>
            </a:r>
            <a:r>
              <a:rPr lang="en-US" b="1" dirty="0" err="1">
                <a:solidFill>
                  <a:schemeClr val="bg1"/>
                </a:solidFill>
              </a:rPr>
              <a:t>echilibru</a:t>
            </a:r>
            <a:r>
              <a:rPr lang="en-US" b="1" dirty="0">
                <a:solidFill>
                  <a:schemeClr val="bg1"/>
                </a:solidFill>
              </a:rPr>
              <a:t> </a:t>
            </a:r>
            <a:r>
              <a:rPr lang="ro-RO" b="1" dirty="0">
                <a:solidFill>
                  <a:schemeClr val="bg1"/>
                </a:solidFill>
              </a:rPr>
              <a:t>î</a:t>
            </a:r>
            <a:r>
              <a:rPr lang="en-US" b="1" dirty="0" err="1">
                <a:solidFill>
                  <a:schemeClr val="bg1"/>
                </a:solidFill>
              </a:rPr>
              <a:t>ntre</a:t>
            </a:r>
            <a:r>
              <a:rPr lang="en-US" b="1" dirty="0">
                <a:solidFill>
                  <a:schemeClr val="bg1"/>
                </a:solidFill>
              </a:rPr>
              <a:t>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354" y="548811"/>
            <a:ext cx="8229600" cy="1252728"/>
          </a:xfrm>
        </p:spPr>
        <p:txBody>
          <a:bodyPr>
            <a:normAutofit/>
          </a:bodyPr>
          <a:lstStyle/>
          <a:p>
            <a:r>
              <a:rPr lang="en-US" sz="3100" dirty="0"/>
              <a:t>CONCLUZII</a:t>
            </a:r>
            <a:r>
              <a:rPr lang="en-US" dirty="0"/>
              <a:t/>
            </a:r>
            <a:br>
              <a:rPr lang="en-US" dirty="0"/>
            </a:br>
            <a:endParaRPr lang="ro-RO" dirty="0"/>
          </a:p>
        </p:txBody>
      </p:sp>
      <p:sp>
        <p:nvSpPr>
          <p:cNvPr id="4" name="Subtitle 8">
            <a:extLst>
              <a:ext uri="{FF2B5EF4-FFF2-40B4-BE49-F238E27FC236}">
                <a16:creationId xmlns:a16="http://schemas.microsoft.com/office/drawing/2014/main" id="{FB556348-ACF6-4E8F-815C-2D28E33646FE}"/>
              </a:ext>
            </a:extLst>
          </p:cNvPr>
          <p:cNvSpPr txBox="1">
            <a:spLocks/>
          </p:cNvSpPr>
          <p:nvPr/>
        </p:nvSpPr>
        <p:spPr>
          <a:xfrm>
            <a:off x="3641186" y="2054892"/>
            <a:ext cx="1728192" cy="623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20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2800" b="1" dirty="0">
                <a:solidFill>
                  <a:srgbClr val="FF0000"/>
                </a:solidFill>
              </a:rPr>
              <a:t>VREAU</a:t>
            </a:r>
          </a:p>
        </p:txBody>
      </p:sp>
      <p:sp>
        <p:nvSpPr>
          <p:cNvPr id="5" name="Subtitle 8">
            <a:extLst>
              <a:ext uri="{FF2B5EF4-FFF2-40B4-BE49-F238E27FC236}">
                <a16:creationId xmlns:a16="http://schemas.microsoft.com/office/drawing/2014/main" id="{22D47F81-31CD-4635-A4C2-C355A0543AB8}"/>
              </a:ext>
            </a:extLst>
          </p:cNvPr>
          <p:cNvSpPr txBox="1">
            <a:spLocks/>
          </p:cNvSpPr>
          <p:nvPr/>
        </p:nvSpPr>
        <p:spPr>
          <a:xfrm>
            <a:off x="7334577" y="5603166"/>
            <a:ext cx="1728192" cy="7060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20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2800" b="1" dirty="0">
                <a:solidFill>
                  <a:srgbClr val="FF0000"/>
                </a:solidFill>
              </a:rPr>
              <a:t>EXISTĂ</a:t>
            </a:r>
          </a:p>
        </p:txBody>
      </p:sp>
      <p:sp>
        <p:nvSpPr>
          <p:cNvPr id="6" name="Subtitle 8">
            <a:extLst>
              <a:ext uri="{FF2B5EF4-FFF2-40B4-BE49-F238E27FC236}">
                <a16:creationId xmlns:a16="http://schemas.microsoft.com/office/drawing/2014/main" id="{A2DB369D-B540-4E58-A62C-4C9391E7192E}"/>
              </a:ext>
            </a:extLst>
          </p:cNvPr>
          <p:cNvSpPr txBox="1">
            <a:spLocks/>
          </p:cNvSpPr>
          <p:nvPr/>
        </p:nvSpPr>
        <p:spPr>
          <a:xfrm>
            <a:off x="-65773" y="5648469"/>
            <a:ext cx="1728192" cy="6154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20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sz="2800" b="1" dirty="0">
                <a:solidFill>
                  <a:srgbClr val="FF0000"/>
                </a:solidFill>
              </a:rPr>
              <a:t>POT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970A9D5B-A087-4749-B355-4721ACE6A36A}"/>
              </a:ext>
            </a:extLst>
          </p:cNvPr>
          <p:cNvCxnSpPr>
            <a:cxnSpLocks/>
          </p:cNvCxnSpPr>
          <p:nvPr/>
        </p:nvCxnSpPr>
        <p:spPr>
          <a:xfrm flipV="1">
            <a:off x="1143734" y="2506903"/>
            <a:ext cx="3352420" cy="3449274"/>
          </a:xfrm>
          <a:prstGeom prst="straightConnector1">
            <a:avLst/>
          </a:prstGeom>
          <a:ln w="444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5D055C17-E4FB-47FA-BE65-2248806A6D85}"/>
              </a:ext>
            </a:extLst>
          </p:cNvPr>
          <p:cNvCxnSpPr>
            <a:cxnSpLocks/>
          </p:cNvCxnSpPr>
          <p:nvPr/>
        </p:nvCxnSpPr>
        <p:spPr>
          <a:xfrm>
            <a:off x="1143734" y="5989223"/>
            <a:ext cx="6492183" cy="885"/>
          </a:xfrm>
          <a:prstGeom prst="straightConnector1">
            <a:avLst/>
          </a:prstGeom>
          <a:ln w="444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36A88334-8E9F-4D3E-BECF-30DFC9BC08BB}"/>
              </a:ext>
            </a:extLst>
          </p:cNvPr>
          <p:cNvCxnSpPr>
            <a:cxnSpLocks/>
          </p:cNvCxnSpPr>
          <p:nvPr/>
        </p:nvCxnSpPr>
        <p:spPr>
          <a:xfrm flipH="1" flipV="1">
            <a:off x="4500842" y="2506903"/>
            <a:ext cx="3135075" cy="3449273"/>
          </a:xfrm>
          <a:prstGeom prst="straightConnector1">
            <a:avLst/>
          </a:prstGeom>
          <a:ln w="44450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" name="Picture 52">
            <a:extLst>
              <a:ext uri="{FF2B5EF4-FFF2-40B4-BE49-F238E27FC236}">
                <a16:creationId xmlns:a16="http://schemas.microsoft.com/office/drawing/2014/main" id="{35C90370-E5D5-4B97-916A-96C6FBB5CF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2552" y="2252807"/>
            <a:ext cx="2672313" cy="2004235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7796AD4C-7652-4209-A4CF-95342478BC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135" y="224930"/>
            <a:ext cx="3111177" cy="2333383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E011F081-BA19-4D8C-BA25-89318994371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2721" y="3573016"/>
            <a:ext cx="1728192" cy="230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8817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67833" y="1879110"/>
            <a:ext cx="1759951" cy="685794"/>
          </a:xfrm>
        </p:spPr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GHID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ro-RO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PROFESII </a:t>
            </a:r>
            <a:r>
              <a:rPr lang="ro-RO" sz="2800" dirty="0"/>
              <a:t>Î</a:t>
            </a:r>
            <a:r>
              <a:rPr lang="en-US" sz="2800" dirty="0"/>
              <a:t>NT</a:t>
            </a:r>
            <a:r>
              <a:rPr lang="ro-RO" sz="2800" dirty="0"/>
              <a:t>Â</a:t>
            </a:r>
            <a:r>
              <a:rPr lang="en-US" sz="2800" dirty="0"/>
              <a:t>LNITE</a:t>
            </a:r>
            <a:endParaRPr lang="ro-RO" sz="28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AA05B15-E866-4512-B86A-12B52EF912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0150" y="1525513"/>
            <a:ext cx="3047795" cy="406372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2B9D287-3809-4A39-AE24-80D4A6C029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64903"/>
            <a:ext cx="5724128" cy="4293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4850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186D5585-6306-4742-986C-15D201EF95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1560" y="1844824"/>
            <a:ext cx="2691820" cy="537509"/>
          </a:xfrm>
        </p:spPr>
        <p:txBody>
          <a:bodyPr/>
          <a:lstStyle/>
          <a:p>
            <a:r>
              <a:rPr lang="en-US" b="1" dirty="0">
                <a:solidFill>
                  <a:srgbClr val="FF0000"/>
                </a:solidFill>
              </a:rPr>
              <a:t>MUZEOGRAF</a:t>
            </a:r>
          </a:p>
          <a:p>
            <a:endParaRPr lang="ro-RO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99C85BC-F41F-4C0D-B7D9-91D9249C04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013938" y="962726"/>
            <a:ext cx="5616624" cy="421246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A190BC9-061C-4CCC-93DE-27B7D24CE8E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12386" y="2981098"/>
            <a:ext cx="4416491" cy="3312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35822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79512" y="1988840"/>
            <a:ext cx="4492020" cy="609517"/>
          </a:xfrm>
        </p:spPr>
        <p:txBody>
          <a:bodyPr>
            <a:normAutofit/>
          </a:bodyPr>
          <a:lstStyle/>
          <a:p>
            <a:r>
              <a:rPr lang="ro-RO" b="1" dirty="0">
                <a:solidFill>
                  <a:srgbClr val="FF0000"/>
                </a:solidFill>
              </a:rPr>
              <a:t>DEGUSTĂTOR DE CIOCOLATĂ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9B6BFE-EF6B-42BC-833D-1EC46997B9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199493" y="719691"/>
            <a:ext cx="4197085" cy="3147814"/>
          </a:xfrm>
          <a:prstGeom prst="rect">
            <a:avLst/>
          </a:prstGeom>
        </p:spPr>
      </p:pic>
      <p:pic>
        <p:nvPicPr>
          <p:cNvPr id="10" name="Content Placeholder 4">
            <a:extLst>
              <a:ext uri="{FF2B5EF4-FFF2-40B4-BE49-F238E27FC236}">
                <a16:creationId xmlns:a16="http://schemas.microsoft.com/office/drawing/2014/main" id="{3CDAB1F0-678C-488B-8804-85B828A3BA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925653" y="3526660"/>
            <a:ext cx="4271287" cy="240353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FD712E3-B128-4569-BF78-C68F507B912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6875" y="4509120"/>
            <a:ext cx="1762319" cy="234888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D41C3828-FD74-45B8-826F-805662577EF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8861" y="2579321"/>
            <a:ext cx="3198164" cy="4259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97772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8055F81C-C4CD-4B1D-8D45-E2CBB8851A06}"/>
              </a:ext>
            </a:extLst>
          </p:cNvPr>
          <p:cNvSpPr txBox="1">
            <a:spLocks/>
          </p:cNvSpPr>
          <p:nvPr/>
        </p:nvSpPr>
        <p:spPr>
          <a:xfrm>
            <a:off x="5508104" y="5301208"/>
            <a:ext cx="2520280" cy="6095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b="1" dirty="0">
                <a:solidFill>
                  <a:srgbClr val="FF0000"/>
                </a:solidFill>
              </a:rPr>
              <a:t>TRANSLATOR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6" name="Content Placeholder 4">
            <a:extLst>
              <a:ext uri="{FF2B5EF4-FFF2-40B4-BE49-F238E27FC236}">
                <a16:creationId xmlns:a16="http://schemas.microsoft.com/office/drawing/2014/main" id="{FC1EB3C6-E325-4484-B9F0-E9AE0E3ECB2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5192" y="620688"/>
            <a:ext cx="4702348" cy="3816424"/>
          </a:xfr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AB584D1-8175-4834-9573-DF535E1D570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420555" y="2192863"/>
            <a:ext cx="5088566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5746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41337C1E-BE60-44FF-87BE-C7CFBE5848EB}"/>
              </a:ext>
            </a:extLst>
          </p:cNvPr>
          <p:cNvSpPr txBox="1">
            <a:spLocks/>
          </p:cNvSpPr>
          <p:nvPr/>
        </p:nvSpPr>
        <p:spPr>
          <a:xfrm>
            <a:off x="395536" y="2420888"/>
            <a:ext cx="3384376" cy="6095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b="1" dirty="0">
                <a:solidFill>
                  <a:srgbClr val="FF0000"/>
                </a:solidFill>
              </a:rPr>
              <a:t>ȘOFER PROFESIONIST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8F691B1-FCED-407D-9231-22D79119CC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548679"/>
            <a:ext cx="4537980" cy="605063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0D50157-2AD3-4532-8F7E-2A3644E4CF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044" y="3646806"/>
            <a:ext cx="3936681" cy="2952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87290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D0FB2148-038F-4A30-8F47-B4F6D8BB556F}"/>
              </a:ext>
            </a:extLst>
          </p:cNvPr>
          <p:cNvSpPr txBox="1">
            <a:spLocks/>
          </p:cNvSpPr>
          <p:nvPr/>
        </p:nvSpPr>
        <p:spPr>
          <a:xfrm>
            <a:off x="3355025" y="2295876"/>
            <a:ext cx="2081071" cy="6095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b="1" dirty="0">
                <a:solidFill>
                  <a:srgbClr val="FF0000"/>
                </a:solidFill>
              </a:rPr>
              <a:t>ARHITECT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AF91B19-F5B9-4EE4-9D47-AF31E8F03E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024" y="351034"/>
            <a:ext cx="2408883" cy="180666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E05B0F1-F88A-4848-8155-D30627F70E0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50558" y="709804"/>
            <a:ext cx="3861048" cy="289578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97DAE8B-F7A4-47EB-BDBD-717A94935D6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225637" y="744394"/>
            <a:ext cx="4220249" cy="316518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C67A500-F077-4E57-A5B4-4957A167206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734469" y="3295759"/>
            <a:ext cx="3412088" cy="255906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777CC71-5FC3-4FB0-A884-E97A6D39D5D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1271" y="4575292"/>
            <a:ext cx="3001734" cy="22513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EBD29D4-78DD-49D7-938D-839CCE5F46F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8643" y="4424247"/>
            <a:ext cx="2597494" cy="2179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8967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3CEEED07-12C5-4655-AD2D-E8BCF07CC167}"/>
              </a:ext>
            </a:extLst>
          </p:cNvPr>
          <p:cNvSpPr txBox="1">
            <a:spLocks/>
          </p:cNvSpPr>
          <p:nvPr/>
        </p:nvSpPr>
        <p:spPr>
          <a:xfrm>
            <a:off x="899592" y="1988840"/>
            <a:ext cx="4064205" cy="6095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b="1" dirty="0">
                <a:solidFill>
                  <a:srgbClr val="FF0000"/>
                </a:solidFill>
              </a:rPr>
              <a:t>POLIȚIST DE FRONTIERĂ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8" name="Content Placeholder 1">
            <a:extLst>
              <a:ext uri="{FF2B5EF4-FFF2-40B4-BE49-F238E27FC236}">
                <a16:creationId xmlns:a16="http://schemas.microsoft.com/office/drawing/2014/main" id="{1EAB6FE7-FB5C-4502-A7E7-84AE0338312D}"/>
              </a:ext>
            </a:extLst>
          </p:cNvPr>
          <p:cNvSpPr txBox="1">
            <a:spLocks/>
          </p:cNvSpPr>
          <p:nvPr/>
        </p:nvSpPr>
        <p:spPr>
          <a:xfrm>
            <a:off x="84416" y="2819483"/>
            <a:ext cx="1800200" cy="6095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b="1" dirty="0">
                <a:solidFill>
                  <a:srgbClr val="FF0000"/>
                </a:solidFill>
              </a:rPr>
              <a:t>POLIȚIST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9" name="Content Placeholder 4">
            <a:extLst>
              <a:ext uri="{FF2B5EF4-FFF2-40B4-BE49-F238E27FC236}">
                <a16:creationId xmlns:a16="http://schemas.microsoft.com/office/drawing/2014/main" id="{F2CDB4B5-D65C-48F6-9DC7-6EA6CB50637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00" y="3381479"/>
            <a:ext cx="4601633" cy="3451225"/>
          </a:xfr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C3CF867-A659-434A-8E19-57919D93077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60648"/>
            <a:ext cx="4336150" cy="433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06193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73408" y="1558023"/>
            <a:ext cx="8000176" cy="266306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chemeClr val="tx1"/>
                </a:solidFill>
              </a:rPr>
              <a:t>Este o </a:t>
            </a:r>
            <a:r>
              <a:rPr lang="en-US" b="1" dirty="0" err="1">
                <a:solidFill>
                  <a:schemeClr val="tx1"/>
                </a:solidFill>
              </a:rPr>
              <a:t>activitate</a:t>
            </a:r>
            <a:r>
              <a:rPr lang="en-US" b="1" dirty="0">
                <a:solidFill>
                  <a:schemeClr val="tx1"/>
                </a:solidFill>
              </a:rPr>
              <a:t> didactic</a:t>
            </a:r>
            <a:r>
              <a:rPr lang="ro-RO" b="1" dirty="0">
                <a:solidFill>
                  <a:schemeClr val="tx1"/>
                </a:solidFill>
              </a:rPr>
              <a:t>ă</a:t>
            </a:r>
            <a:r>
              <a:rPr lang="en-US" b="1" dirty="0">
                <a:solidFill>
                  <a:schemeClr val="tx1"/>
                </a:solidFill>
              </a:rPr>
              <a:t> extracurricular</a:t>
            </a:r>
            <a:r>
              <a:rPr lang="ro-RO" b="1" dirty="0">
                <a:solidFill>
                  <a:schemeClr val="tx1"/>
                </a:solidFill>
              </a:rPr>
              <a:t>ă</a:t>
            </a:r>
            <a:r>
              <a:rPr lang="en-US" b="1" dirty="0">
                <a:solidFill>
                  <a:schemeClr val="tx1"/>
                </a:solidFill>
              </a:rPr>
              <a:t> care </a:t>
            </a:r>
            <a:r>
              <a:rPr lang="ro-RO" b="1" dirty="0">
                <a:solidFill>
                  <a:schemeClr val="tx1"/>
                </a:solidFill>
              </a:rPr>
              <a:t>urmărește</a:t>
            </a:r>
            <a:r>
              <a:rPr lang="en-US" b="1" dirty="0">
                <a:solidFill>
                  <a:schemeClr val="tx1"/>
                </a:solidFill>
              </a:rPr>
              <a:t>:</a:t>
            </a:r>
          </a:p>
          <a:p>
            <a:pPr algn="ctr"/>
            <a:r>
              <a:rPr lang="ro-RO" b="1" dirty="0">
                <a:solidFill>
                  <a:schemeClr val="tx1"/>
                </a:solidFill>
              </a:rPr>
              <a:t>Stimularea plăcerii de a cunoaște, de a învăța</a:t>
            </a:r>
          </a:p>
          <a:p>
            <a:pPr algn="ctr"/>
            <a:r>
              <a:rPr lang="ro-RO" b="1" dirty="0">
                <a:solidFill>
                  <a:schemeClr val="tx1"/>
                </a:solidFill>
              </a:rPr>
              <a:t>Vizitarea unor obiective turistice</a:t>
            </a:r>
          </a:p>
          <a:p>
            <a:pPr algn="ctr"/>
            <a:r>
              <a:rPr lang="ro-RO" b="1" dirty="0">
                <a:solidFill>
                  <a:schemeClr val="tx1"/>
                </a:solidFill>
              </a:rPr>
              <a:t>Dezvoltarea de capacități psihice,  fizice și intelectuale</a:t>
            </a:r>
          </a:p>
          <a:p>
            <a:pPr algn="ctr"/>
            <a:r>
              <a:rPr lang="ro-RO" b="1" dirty="0">
                <a:solidFill>
                  <a:schemeClr val="tx1"/>
                </a:solidFill>
              </a:rPr>
              <a:t>Familiarizarea cu anumite profesii întâlnite</a:t>
            </a:r>
          </a:p>
          <a:p>
            <a:pPr algn="ctr"/>
            <a:r>
              <a:rPr lang="ro-RO" b="1" dirty="0">
                <a:solidFill>
                  <a:schemeClr val="tx1"/>
                </a:solidFill>
              </a:rPr>
              <a:t>Încurajarea parteneriatul cu familia</a:t>
            </a:r>
          </a:p>
          <a:p>
            <a:endParaRPr lang="ro-RO" b="1" dirty="0">
              <a:solidFill>
                <a:srgbClr val="FF0000"/>
              </a:solidFill>
            </a:endParaRPr>
          </a:p>
          <a:p>
            <a:endParaRPr lang="ro-RO" b="1" dirty="0">
              <a:solidFill>
                <a:srgbClr val="FF0000"/>
              </a:solidFill>
            </a:endParaRPr>
          </a:p>
          <a:p>
            <a:endParaRPr lang="ro-RO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07579"/>
            <a:ext cx="8229600" cy="1252728"/>
          </a:xfrm>
        </p:spPr>
        <p:txBody>
          <a:bodyPr>
            <a:normAutofit/>
          </a:bodyPr>
          <a:lstStyle/>
          <a:p>
            <a:r>
              <a:rPr lang="en-US" sz="2800" dirty="0"/>
              <a:t>EXCURSIA</a:t>
            </a:r>
            <a:r>
              <a:rPr lang="ro-RO" sz="2800" dirty="0"/>
              <a:t> ȘCOLARĂ</a:t>
            </a:r>
            <a:br>
              <a:rPr lang="ro-RO" sz="2800" dirty="0"/>
            </a:br>
            <a:r>
              <a:rPr lang="ro-RO" sz="2400" dirty="0"/>
              <a:t>- parte din educație -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8BE137-5263-4A6E-A298-4AAD0811EC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5140" y="4221088"/>
            <a:ext cx="3533720" cy="2767501"/>
          </a:xfrm>
          <a:prstGeom prst="rect">
            <a:avLst/>
          </a:prstGeom>
        </p:spPr>
      </p:pic>
      <p:sp>
        <p:nvSpPr>
          <p:cNvPr id="6" name="Subtitle 8">
            <a:extLst>
              <a:ext uri="{FF2B5EF4-FFF2-40B4-BE49-F238E27FC236}">
                <a16:creationId xmlns:a16="http://schemas.microsoft.com/office/drawing/2014/main" id="{F6334FEF-FD51-436E-A5EA-EB486B767DF3}"/>
              </a:ext>
            </a:extLst>
          </p:cNvPr>
          <p:cNvSpPr txBox="1">
            <a:spLocks/>
          </p:cNvSpPr>
          <p:nvPr/>
        </p:nvSpPr>
        <p:spPr>
          <a:xfrm>
            <a:off x="6948264" y="4757225"/>
            <a:ext cx="1584176" cy="1714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20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2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31B6FD"/>
              </a:buClr>
              <a:buSzPct val="100000"/>
              <a:buFont typeface="Symbol" pitchFamily="18" charset="2"/>
              <a:buNone/>
              <a:tabLst/>
              <a:defRPr/>
            </a:pPr>
            <a:r>
              <a:rPr kumimoji="0" lang="ro-RO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ndara"/>
                <a:ea typeface="+mn-ea"/>
                <a:cs typeface="+mn-cs"/>
              </a:rPr>
              <a:t>ASIGURĂ 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31B6FD"/>
              </a:buClr>
              <a:buSzPct val="100000"/>
              <a:buFont typeface="Symbol" pitchFamily="18" charset="2"/>
              <a:buNone/>
              <a:tabLst/>
              <a:defRPr/>
            </a:pPr>
            <a:r>
              <a:rPr kumimoji="0" lang="ro-RO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ndara"/>
                <a:ea typeface="+mn-ea"/>
                <a:cs typeface="+mn-cs"/>
              </a:rPr>
              <a:t>FERICIREA </a:t>
            </a: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31B6FD"/>
              </a:buClr>
              <a:buSzPct val="100000"/>
              <a:buFont typeface="Symbol" pitchFamily="18" charset="2"/>
              <a:buNone/>
              <a:tabLst/>
              <a:defRPr/>
            </a:pPr>
            <a:r>
              <a:rPr kumimoji="0" lang="ro-RO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ndara"/>
                <a:ea typeface="+mn-ea"/>
                <a:cs typeface="+mn-cs"/>
              </a:rPr>
              <a:t>TUTUROR!</a:t>
            </a:r>
          </a:p>
        </p:txBody>
      </p:sp>
    </p:spTree>
    <p:extLst>
      <p:ext uri="{BB962C8B-B14F-4D97-AF65-F5344CB8AC3E}">
        <p14:creationId xmlns:p14="http://schemas.microsoft.com/office/powerpoint/2010/main" val="841965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>
            <a:extLst>
              <a:ext uri="{FF2B5EF4-FFF2-40B4-BE49-F238E27FC236}">
                <a16:creationId xmlns:a16="http://schemas.microsoft.com/office/drawing/2014/main" id="{CB69BDEA-782B-4298-ABCC-F1C6B3866547}"/>
              </a:ext>
            </a:extLst>
          </p:cNvPr>
          <p:cNvSpPr txBox="1">
            <a:spLocks/>
          </p:cNvSpPr>
          <p:nvPr/>
        </p:nvSpPr>
        <p:spPr>
          <a:xfrm>
            <a:off x="3156349" y="2299604"/>
            <a:ext cx="1872208" cy="6095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o-RO" b="1" dirty="0">
                <a:solidFill>
                  <a:srgbClr val="FF0000"/>
                </a:solidFill>
              </a:rPr>
              <a:t>CHELNER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503CB181-BA7B-459D-A26E-AE58265632D0}"/>
              </a:ext>
            </a:extLst>
          </p:cNvPr>
          <p:cNvSpPr txBox="1">
            <a:spLocks/>
          </p:cNvSpPr>
          <p:nvPr/>
        </p:nvSpPr>
        <p:spPr>
          <a:xfrm>
            <a:off x="-185347" y="4964294"/>
            <a:ext cx="3765899" cy="12941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o-RO" b="1" dirty="0">
                <a:solidFill>
                  <a:srgbClr val="FF0000"/>
                </a:solidFill>
              </a:rPr>
              <a:t>BUCĂTAR SPECIALIZAT </a:t>
            </a:r>
          </a:p>
          <a:p>
            <a:pPr marL="0" indent="0" algn="ctr">
              <a:buNone/>
            </a:pPr>
            <a:r>
              <a:rPr lang="ro-RO" b="1" dirty="0">
                <a:solidFill>
                  <a:srgbClr val="FF0000"/>
                </a:solidFill>
              </a:rPr>
              <a:t>    ÎN BUCĂTĂRIE MEDITERANEANĂ</a:t>
            </a:r>
            <a:endParaRPr lang="en-US" b="1" dirty="0">
              <a:solidFill>
                <a:srgbClr val="FF0000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AABF21F-7C1D-4190-B205-65BD73F8B6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80332" y="493427"/>
            <a:ext cx="1509758" cy="132092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F55A931-CF74-4DA0-9B19-D18A67DC21E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3466056"/>
            <a:ext cx="2800313" cy="323739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9E66630-7EB6-473B-94FB-C696F1AC146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88076" y="737463"/>
            <a:ext cx="4197085" cy="314781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96BD8C7-F37C-4C20-B064-EC4448DD52A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3" y="244431"/>
            <a:ext cx="4047408" cy="303555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68A5AFF-5677-41F1-AA05-A936229779B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7602" y="3466056"/>
            <a:ext cx="2388427" cy="3184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1071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987C748-6386-4F2A-AF23-91E6CF9F3A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120" y="188640"/>
            <a:ext cx="8229600" cy="1252728"/>
          </a:xfrm>
        </p:spPr>
        <p:txBody>
          <a:bodyPr>
            <a:normAutofit/>
          </a:bodyPr>
          <a:lstStyle/>
          <a:p>
            <a:r>
              <a:rPr lang="ro-RO" sz="2800" dirty="0"/>
              <a:t>PĂRINȚII ÎȘI PREZINTĂ MESERIILE </a:t>
            </a:r>
            <a:br>
              <a:rPr lang="ro-RO" sz="2800" dirty="0"/>
            </a:br>
            <a:r>
              <a:rPr lang="ro-RO" sz="2800" dirty="0"/>
              <a:t>ÎN FAȚA COPIILOR LOR</a:t>
            </a:r>
            <a:endParaRPr lang="en-US" sz="2800" dirty="0"/>
          </a:p>
        </p:txBody>
      </p:sp>
      <p:pic>
        <p:nvPicPr>
          <p:cNvPr id="4" name="Picture 3" descr="C:\Users\Alina\Documents\Alina\Diriginţie\POZE\2015 poze ziua familiei iun\DSCN7827.JPG">
            <a:extLst>
              <a:ext uri="{FF2B5EF4-FFF2-40B4-BE49-F238E27FC236}">
                <a16:creationId xmlns:a16="http://schemas.microsoft.com/office/drawing/2014/main" id="{C3A047B5-6805-46F9-A8FD-EEB85AAB785C}"/>
              </a:ext>
            </a:extLst>
          </p:cNvPr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0899" y="1793919"/>
            <a:ext cx="6450360" cy="496855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Content Placeholder 1">
            <a:extLst>
              <a:ext uri="{FF2B5EF4-FFF2-40B4-BE49-F238E27FC236}">
                <a16:creationId xmlns:a16="http://schemas.microsoft.com/office/drawing/2014/main" id="{2D185DD9-33D8-4D51-98CB-D95B8A450775}"/>
              </a:ext>
            </a:extLst>
          </p:cNvPr>
          <p:cNvSpPr txBox="1">
            <a:spLocks/>
          </p:cNvSpPr>
          <p:nvPr/>
        </p:nvSpPr>
        <p:spPr>
          <a:xfrm>
            <a:off x="539552" y="1764090"/>
            <a:ext cx="1835696" cy="7200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o-RO" b="1" dirty="0">
                <a:solidFill>
                  <a:srgbClr val="FF0000"/>
                </a:solidFill>
              </a:rPr>
              <a:t>MESERIA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6" name="Content Placeholder 1">
            <a:extLst>
              <a:ext uri="{FF2B5EF4-FFF2-40B4-BE49-F238E27FC236}">
                <a16:creationId xmlns:a16="http://schemas.microsoft.com/office/drawing/2014/main" id="{830040A3-5C1E-4A2C-97AB-D238707EEC4F}"/>
              </a:ext>
            </a:extLst>
          </p:cNvPr>
          <p:cNvSpPr txBox="1">
            <a:spLocks/>
          </p:cNvSpPr>
          <p:nvPr/>
        </p:nvSpPr>
        <p:spPr>
          <a:xfrm>
            <a:off x="827584" y="6258083"/>
            <a:ext cx="1944216" cy="5999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o-RO" b="1" dirty="0">
                <a:solidFill>
                  <a:schemeClr val="tx1"/>
                </a:solidFill>
              </a:rPr>
              <a:t>Mai 2015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7" name="Rectangle 16">
            <a:extLst>
              <a:ext uri="{FF2B5EF4-FFF2-40B4-BE49-F238E27FC236}">
                <a16:creationId xmlns:a16="http://schemas.microsoft.com/office/drawing/2014/main" id="{0B332802-B39E-477F-BE69-B39B1A8947B8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-180528" y="1973456"/>
            <a:ext cx="7920880" cy="1447800"/>
          </a:xfrm>
          <a:prstGeom prst="rect">
            <a:avLst/>
          </a:prstGeom>
        </p:spPr>
        <p:txBody>
          <a:bodyPr>
            <a:normAutofit fontScale="92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400" kern="1200" dirty="0" smtClean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o-RO" sz="4000" b="1" i="1" dirty="0">
                <a:latin typeface="+mn-lt"/>
              </a:rPr>
              <a:t>	</a:t>
            </a:r>
            <a:r>
              <a:rPr lang="vi-VN" sz="2600" b="1" i="1" dirty="0">
                <a:latin typeface="+mn-lt"/>
              </a:rPr>
              <a:t>„</a:t>
            </a:r>
            <a:r>
              <a:rPr lang="ro-RO" sz="2600" b="1" i="1" dirty="0">
                <a:latin typeface="+mn-lt"/>
              </a:rPr>
              <a:t> ...</a:t>
            </a:r>
            <a:r>
              <a:rPr lang="en-US" sz="2600" b="1" i="1" dirty="0">
                <a:latin typeface="+mn-lt"/>
              </a:rPr>
              <a:t>nu are du</a:t>
            </a:r>
            <a:r>
              <a:rPr lang="ro-RO" sz="2600" b="1" i="1" dirty="0">
                <a:latin typeface="+mn-lt"/>
              </a:rPr>
              <a:t>șman mai mare ca omul nepriceput</a:t>
            </a:r>
            <a:r>
              <a:rPr lang="vi-VN" sz="2600" b="1" i="1" dirty="0">
                <a:latin typeface="+mn-lt"/>
              </a:rPr>
              <a:t>.</a:t>
            </a:r>
            <a:r>
              <a:rPr lang="en-US" sz="2600" b="1" i="1" dirty="0">
                <a:latin typeface="+mn-lt"/>
              </a:rPr>
              <a:t>”</a:t>
            </a:r>
            <a:endParaRPr lang="ro-RO" sz="2600" b="1" i="1" dirty="0">
              <a:latin typeface="+mn-lt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ro-RO" sz="2600" b="1" i="1" dirty="0">
                <a:latin typeface="+mn-lt"/>
              </a:rPr>
              <a:t>	</a:t>
            </a:r>
            <a:endParaRPr lang="vi-VN" sz="2600" b="1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062450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681757" y="6113692"/>
            <a:ext cx="2232248" cy="432048"/>
          </a:xfrm>
        </p:spPr>
        <p:txBody>
          <a:bodyPr>
            <a:normAutofit lnSpcReduction="10000"/>
          </a:bodyPr>
          <a:lstStyle/>
          <a:p>
            <a:r>
              <a:rPr lang="ro-RO" dirty="0" smtClean="0"/>
              <a:t>Mai 2019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526540"/>
          </a:xfrm>
        </p:spPr>
        <p:txBody>
          <a:bodyPr>
            <a:normAutofit/>
          </a:bodyPr>
          <a:lstStyle/>
          <a:p>
            <a:r>
              <a:rPr lang="vi-VN" sz="2400" b="1" i="1" dirty="0" smtClean="0"/>
              <a:t>„</a:t>
            </a:r>
            <a:r>
              <a:rPr lang="ro-RO" sz="2400" b="1" i="1" dirty="0" smtClean="0"/>
              <a:t> </a:t>
            </a:r>
            <a:r>
              <a:rPr lang="ro-RO" sz="2400" dirty="0" smtClean="0"/>
              <a:t>Nu contează ce meserie ai, contează să fii cel mai bun</a:t>
            </a:r>
            <a:r>
              <a:rPr lang="en-US" sz="2400" b="1" i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”</a:t>
            </a:r>
            <a:r>
              <a:rPr lang="ro-RO" sz="2400" b="1" i="1" dirty="0" smtClean="0"/>
              <a:t>  </a:t>
            </a: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314" y="838246"/>
            <a:ext cx="2627784" cy="197083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5030" y="1196752"/>
            <a:ext cx="3105472" cy="249400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021578" y="1265891"/>
            <a:ext cx="3211016" cy="235572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754" y="3140968"/>
            <a:ext cx="2712344" cy="328498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6454" y="3907974"/>
            <a:ext cx="2908413" cy="218131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3788" y="4293096"/>
            <a:ext cx="2355726" cy="2132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28807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2CA18C5-48F6-4A2F-91A8-7527A201E4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87624" y="2420888"/>
            <a:ext cx="6491064" cy="4104456"/>
          </a:xfrm>
        </p:spPr>
        <p:txBody>
          <a:bodyPr>
            <a:normAutofit fontScale="90000"/>
          </a:bodyPr>
          <a:lstStyle/>
          <a:p>
            <a:pPr algn="l" fontAlgn="base">
              <a:lnSpc>
                <a:spcPct val="150000"/>
              </a:lnSpc>
            </a:pPr>
            <a:r>
              <a:rPr lang="it-IT" sz="3100" i="1" dirty="0">
                <a:solidFill>
                  <a:schemeClr val="bg2">
                    <a:lumMod val="50000"/>
                  </a:schemeClr>
                </a:solidFill>
              </a:rPr>
              <a:t>Uita</a:t>
            </a:r>
            <a:r>
              <a:rPr lang="ro-RO" sz="3100" i="1" dirty="0">
                <a:solidFill>
                  <a:schemeClr val="bg2">
                    <a:lumMod val="50000"/>
                  </a:schemeClr>
                </a:solidFill>
              </a:rPr>
              <a:t>ț</a:t>
            </a:r>
            <a:r>
              <a:rPr lang="it-IT" sz="3100" i="1" dirty="0">
                <a:solidFill>
                  <a:schemeClr val="bg2">
                    <a:lumMod val="50000"/>
                  </a:schemeClr>
                </a:solidFill>
              </a:rPr>
              <a:t>i-v</a:t>
            </a:r>
            <a:r>
              <a:rPr lang="ro-RO" sz="3100" i="1" dirty="0">
                <a:solidFill>
                  <a:schemeClr val="bg2">
                    <a:lumMod val="50000"/>
                  </a:schemeClr>
                </a:solidFill>
              </a:rPr>
              <a:t>ă</a:t>
            </a:r>
            <a:r>
              <a:rPr lang="it-IT" sz="3100" i="1" dirty="0">
                <a:solidFill>
                  <a:schemeClr val="bg2">
                    <a:lumMod val="50000"/>
                  </a:schemeClr>
                </a:solidFill>
              </a:rPr>
              <a:t> la ziua de azi!</a:t>
            </a:r>
            <a:br>
              <a:rPr lang="it-IT" sz="3100" i="1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it-IT" sz="3100" i="1" dirty="0">
                <a:solidFill>
                  <a:schemeClr val="bg2">
                    <a:lumMod val="50000"/>
                  </a:schemeClr>
                </a:solidFill>
              </a:rPr>
              <a:t>Cea de </a:t>
            </a:r>
            <a:r>
              <a:rPr lang="it-IT" sz="3100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ieri</a:t>
            </a:r>
            <a:r>
              <a:rPr lang="it-IT" sz="3100" i="1" dirty="0">
                <a:solidFill>
                  <a:schemeClr val="bg2">
                    <a:lumMod val="50000"/>
                  </a:schemeClr>
                </a:solidFill>
              </a:rPr>
              <a:t> a fost </a:t>
            </a:r>
            <a:r>
              <a:rPr lang="it-IT" sz="3100" i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un</a:t>
            </a:r>
            <a:r>
              <a:rPr lang="it-IT" sz="3100" i="1" dirty="0">
                <a:solidFill>
                  <a:schemeClr val="bg2">
                    <a:lumMod val="50000"/>
                  </a:schemeClr>
                </a:solidFill>
              </a:rPr>
              <a:t> vis</a:t>
            </a:r>
            <a:br>
              <a:rPr lang="it-IT" sz="3100" i="1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it-IT" sz="3100" i="1" dirty="0">
                <a:solidFill>
                  <a:schemeClr val="bg2">
                    <a:lumMod val="50000"/>
                  </a:schemeClr>
                </a:solidFill>
              </a:rPr>
              <a:t>Iar cea de m</a:t>
            </a:r>
            <a:r>
              <a:rPr lang="ro-RO" sz="3100" i="1" dirty="0">
                <a:solidFill>
                  <a:schemeClr val="bg2">
                    <a:lumMod val="50000"/>
                  </a:schemeClr>
                </a:solidFill>
              </a:rPr>
              <a:t>â</a:t>
            </a:r>
            <a:r>
              <a:rPr lang="it-IT" sz="3100" i="1" dirty="0">
                <a:solidFill>
                  <a:schemeClr val="bg2">
                    <a:lumMod val="50000"/>
                  </a:schemeClr>
                </a:solidFill>
              </a:rPr>
              <a:t>ine o viziune.</a:t>
            </a:r>
            <a:br>
              <a:rPr lang="it-IT" sz="3100" i="1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it-IT" sz="3100" i="1" dirty="0">
                <a:solidFill>
                  <a:schemeClr val="bg2">
                    <a:lumMod val="50000"/>
                  </a:schemeClr>
                </a:solidFill>
              </a:rPr>
              <a:t>Un </a:t>
            </a:r>
            <a:r>
              <a:rPr lang="it-IT" sz="3100" b="1" i="1" dirty="0">
                <a:solidFill>
                  <a:srgbClr val="FF0000"/>
                </a:solidFill>
              </a:rPr>
              <a:t>AZI</a:t>
            </a:r>
            <a:r>
              <a:rPr lang="it-IT" sz="3100" i="1" dirty="0">
                <a:solidFill>
                  <a:schemeClr val="bg2">
                    <a:lumMod val="50000"/>
                  </a:schemeClr>
                </a:solidFill>
              </a:rPr>
              <a:t> bine tr</a:t>
            </a:r>
            <a:r>
              <a:rPr lang="ro-RO" sz="3100" i="1" dirty="0">
                <a:solidFill>
                  <a:schemeClr val="bg2">
                    <a:lumMod val="50000"/>
                  </a:schemeClr>
                </a:solidFill>
              </a:rPr>
              <a:t>ă</a:t>
            </a:r>
            <a:r>
              <a:rPr lang="it-IT" sz="3100" i="1" dirty="0">
                <a:solidFill>
                  <a:schemeClr val="bg2">
                    <a:lumMod val="50000"/>
                  </a:schemeClr>
                </a:solidFill>
              </a:rPr>
              <a:t>it face</a:t>
            </a:r>
            <a:br>
              <a:rPr lang="it-IT" sz="3100" i="1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it-IT" sz="3100" i="1" dirty="0">
                <a:solidFill>
                  <a:schemeClr val="bg2">
                    <a:lumMod val="50000"/>
                  </a:schemeClr>
                </a:solidFill>
              </a:rPr>
              <a:t>Din fiecare </a:t>
            </a:r>
            <a:r>
              <a:rPr lang="ro-RO" sz="3100" b="1" i="1" dirty="0">
                <a:solidFill>
                  <a:schemeClr val="bg2">
                    <a:lumMod val="50000"/>
                  </a:schemeClr>
                </a:solidFill>
              </a:rPr>
              <a:t>IERI</a:t>
            </a:r>
            <a:r>
              <a:rPr lang="it-IT" sz="3100" i="1" dirty="0">
                <a:solidFill>
                  <a:schemeClr val="bg2">
                    <a:lumMod val="50000"/>
                  </a:schemeClr>
                </a:solidFill>
              </a:rPr>
              <a:t> un </a:t>
            </a:r>
            <a:r>
              <a:rPr lang="ro-RO" sz="3100" i="1" dirty="0">
                <a:solidFill>
                  <a:schemeClr val="bg2">
                    <a:lumMod val="50000"/>
                  </a:schemeClr>
                </a:solidFill>
              </a:rPr>
              <a:t>V</a:t>
            </a:r>
            <a:r>
              <a:rPr lang="it-IT" sz="3100" i="1" dirty="0">
                <a:solidFill>
                  <a:schemeClr val="bg2">
                    <a:lumMod val="50000"/>
                  </a:schemeClr>
                </a:solidFill>
              </a:rPr>
              <a:t>is de Fericire</a:t>
            </a:r>
            <a:r>
              <a:rPr lang="ro-RO" sz="3100" i="1" dirty="0">
                <a:solidFill>
                  <a:schemeClr val="bg2">
                    <a:lumMod val="50000"/>
                  </a:schemeClr>
                </a:solidFill>
              </a:rPr>
              <a:t>,</a:t>
            </a:r>
            <a:r>
              <a:rPr lang="it-IT" sz="3100" i="1" dirty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it-IT" sz="3100" i="1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it-IT" sz="3100" i="1" dirty="0">
                <a:solidFill>
                  <a:schemeClr val="bg2">
                    <a:lumMod val="50000"/>
                  </a:schemeClr>
                </a:solidFill>
              </a:rPr>
              <a:t>Din fiecare </a:t>
            </a:r>
            <a:r>
              <a:rPr lang="ro-RO" sz="3100" b="1" i="1" dirty="0">
                <a:solidFill>
                  <a:schemeClr val="bg2">
                    <a:lumMod val="50000"/>
                  </a:schemeClr>
                </a:solidFill>
              </a:rPr>
              <a:t>MÂINE</a:t>
            </a:r>
            <a:r>
              <a:rPr lang="ro-RO" sz="3100" i="1" dirty="0"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it-IT" sz="3100" i="1" dirty="0">
                <a:solidFill>
                  <a:schemeClr val="bg2">
                    <a:lumMod val="50000"/>
                  </a:schemeClr>
                </a:solidFill>
              </a:rPr>
              <a:t>o Viziune a Speran</a:t>
            </a:r>
            <a:r>
              <a:rPr lang="ro-RO" sz="3100" i="1" dirty="0">
                <a:solidFill>
                  <a:schemeClr val="bg2">
                    <a:lumMod val="50000"/>
                  </a:schemeClr>
                </a:solidFill>
              </a:rPr>
              <a:t>ț</a:t>
            </a:r>
            <a:r>
              <a:rPr lang="it-IT" sz="3100" i="1" dirty="0">
                <a:solidFill>
                  <a:schemeClr val="bg2">
                    <a:lumMod val="50000"/>
                  </a:schemeClr>
                </a:solidFill>
              </a:rPr>
              <a:t>ei</a:t>
            </a:r>
            <a:r>
              <a:rPr lang="ro-RO" sz="3100" i="1" dirty="0">
                <a:solidFill>
                  <a:schemeClr val="bg2">
                    <a:lumMod val="50000"/>
                  </a:schemeClr>
                </a:solidFill>
              </a:rPr>
              <a:t>.</a:t>
            </a:r>
            <a:r>
              <a:rPr lang="it-IT" sz="3100" i="1" dirty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it-IT" sz="3100" i="1" dirty="0">
                <a:solidFill>
                  <a:schemeClr val="bg2">
                    <a:lumMod val="50000"/>
                  </a:schemeClr>
                </a:solidFill>
              </a:rPr>
            </a:br>
            <a:endParaRPr lang="en-US" sz="3100" i="1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987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566705"/>
          </a:xfrm>
        </p:spPr>
        <p:txBody>
          <a:bodyPr>
            <a:normAutofit/>
          </a:bodyPr>
          <a:lstStyle/>
          <a:p>
            <a:r>
              <a:rPr lang="ro-RO" sz="2400" dirty="0" smtClean="0"/>
              <a:t>E imposibil să nu te inspire Italia...</a:t>
            </a:r>
            <a:endParaRPr lang="en-US" sz="2400" dirty="0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707" y="1057936"/>
            <a:ext cx="3225197" cy="248222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3789040"/>
            <a:ext cx="2871904" cy="271407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3316" y="988168"/>
            <a:ext cx="2448272" cy="252560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4037428"/>
            <a:ext cx="1971405" cy="2198674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7000" y="1268760"/>
            <a:ext cx="1919799" cy="1975877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5039" y="3981171"/>
            <a:ext cx="2478312" cy="2198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821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3568" y="404664"/>
            <a:ext cx="8229600" cy="1004040"/>
          </a:xfrm>
        </p:spPr>
        <p:txBody>
          <a:bodyPr>
            <a:normAutofit/>
          </a:bodyPr>
          <a:lstStyle/>
          <a:p>
            <a:r>
              <a:rPr lang="ro-RO" sz="2400" dirty="0" smtClean="0"/>
              <a:t>Austria- punte de legătură între popoare și loc de întâlnire pentru europeni</a:t>
            </a:r>
            <a:endParaRPr lang="en-US" sz="2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9" y="1700808"/>
            <a:ext cx="2976330" cy="223224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16706" y="4293096"/>
            <a:ext cx="2775773" cy="217412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004048" y="3029295"/>
            <a:ext cx="3806803" cy="2247714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8171" y="1628800"/>
            <a:ext cx="2784309" cy="230425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5574" y="4298776"/>
            <a:ext cx="2832315" cy="2168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3545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539552" y="476672"/>
            <a:ext cx="7772400" cy="1324744"/>
          </a:xfrm>
        </p:spPr>
        <p:txBody>
          <a:bodyPr>
            <a:normAutofit/>
          </a:bodyPr>
          <a:lstStyle/>
          <a:p>
            <a:r>
              <a:rPr lang="en-US" sz="2800" dirty="0"/>
              <a:t>ORIENTAREA </a:t>
            </a:r>
            <a:r>
              <a:rPr lang="ro-RO" sz="2800" dirty="0"/>
              <a:t>Ș</a:t>
            </a:r>
            <a:r>
              <a:rPr lang="en-US" sz="2800" dirty="0"/>
              <a:t>COLAR</a:t>
            </a:r>
            <a:r>
              <a:rPr lang="ro-RO" sz="2800" dirty="0"/>
              <a:t>Ă</a:t>
            </a:r>
            <a:r>
              <a:rPr lang="en-US" sz="2800" dirty="0"/>
              <a:t> </a:t>
            </a:r>
            <a:r>
              <a:rPr lang="ro-RO" sz="2800" dirty="0"/>
              <a:t>Ș</a:t>
            </a:r>
            <a:r>
              <a:rPr lang="en-US" sz="2800" dirty="0"/>
              <a:t>I PROFESIONAL</a:t>
            </a:r>
            <a:r>
              <a:rPr lang="ro-RO" sz="2800" dirty="0"/>
              <a:t>Ă</a:t>
            </a:r>
            <a:r>
              <a:rPr lang="en-US" sz="2800" dirty="0"/>
              <a:t/>
            </a:r>
            <a:br>
              <a:rPr lang="en-US" sz="2800" dirty="0"/>
            </a:br>
            <a:endParaRPr lang="ro-RO" sz="2800" dirty="0"/>
          </a:p>
        </p:txBody>
      </p:sp>
      <p:sp>
        <p:nvSpPr>
          <p:cNvPr id="2" name="Content Placeholder 1"/>
          <p:cNvSpPr>
            <a:spLocks noGrp="1"/>
          </p:cNvSpPr>
          <p:nvPr>
            <p:ph type="subTitle" idx="1"/>
          </p:nvPr>
        </p:nvSpPr>
        <p:spPr>
          <a:xfrm>
            <a:off x="1371600" y="1628800"/>
            <a:ext cx="6400800" cy="4032448"/>
          </a:xfrm>
        </p:spPr>
        <p:txBody>
          <a:bodyPr>
            <a:normAutofit/>
          </a:bodyPr>
          <a:lstStyle/>
          <a:p>
            <a:r>
              <a:rPr lang="en-US" sz="2400" b="1" i="1" dirty="0"/>
              <a:t>Este un </a:t>
            </a:r>
            <a:r>
              <a:rPr lang="en-US" sz="2400" b="1" i="1" dirty="0" err="1"/>
              <a:t>proces</a:t>
            </a:r>
            <a:r>
              <a:rPr lang="en-US" sz="2400" b="1" i="1" dirty="0"/>
              <a:t> complex care </a:t>
            </a:r>
            <a:r>
              <a:rPr lang="en-US" sz="2400" b="1" i="1" dirty="0" err="1"/>
              <a:t>urm</a:t>
            </a:r>
            <a:r>
              <a:rPr lang="ro-RO" sz="2400" b="1" i="1" dirty="0"/>
              <a:t>ă</a:t>
            </a:r>
            <a:r>
              <a:rPr lang="en-US" sz="2400" b="1" i="1" dirty="0"/>
              <a:t>re</a:t>
            </a:r>
            <a:r>
              <a:rPr lang="ro-RO" sz="2400" b="1" i="1" dirty="0"/>
              <a:t>ș</a:t>
            </a:r>
            <a:r>
              <a:rPr lang="en-US" sz="2400" b="1" i="1" dirty="0"/>
              <a:t>te </a:t>
            </a:r>
            <a:r>
              <a:rPr lang="en-US" sz="2400" b="1" i="1" dirty="0" err="1"/>
              <a:t>dezvoltarea</a:t>
            </a:r>
            <a:r>
              <a:rPr lang="en-US" sz="2400" b="1" i="1" dirty="0"/>
              <a:t> personal</a:t>
            </a:r>
            <a:r>
              <a:rPr lang="ro-RO" sz="2400" b="1" i="1" dirty="0"/>
              <a:t>ă</a:t>
            </a:r>
            <a:r>
              <a:rPr lang="en-US" sz="2400" b="1" i="1" dirty="0"/>
              <a:t> a </a:t>
            </a:r>
            <a:r>
              <a:rPr lang="en-US" sz="2400" b="1" i="1" dirty="0" err="1"/>
              <a:t>elevului</a:t>
            </a:r>
            <a:r>
              <a:rPr lang="en-US" sz="2400" b="1" i="1" dirty="0"/>
              <a:t> </a:t>
            </a:r>
            <a:r>
              <a:rPr lang="ro-RO" sz="2400" b="1" i="1" dirty="0"/>
              <a:t>ș</a:t>
            </a:r>
            <a:r>
              <a:rPr lang="en-US" sz="2400" b="1" i="1" dirty="0" err="1"/>
              <a:t>i</a:t>
            </a:r>
            <a:r>
              <a:rPr lang="en-US" sz="2400" b="1" i="1" dirty="0"/>
              <a:t> </a:t>
            </a:r>
            <a:r>
              <a:rPr lang="ro-RO" sz="2400" b="1" i="1" dirty="0"/>
              <a:t>î</a:t>
            </a:r>
            <a:r>
              <a:rPr lang="en-US" sz="2400" b="1" i="1" dirty="0" err="1"/>
              <a:t>nzestrare</a:t>
            </a:r>
            <a:r>
              <a:rPr lang="ro-RO" sz="2400" b="1" i="1" dirty="0"/>
              <a:t>a</a:t>
            </a:r>
            <a:r>
              <a:rPr lang="en-US" sz="2400" b="1" i="1" dirty="0"/>
              <a:t> </a:t>
            </a:r>
            <a:r>
              <a:rPr lang="en-US" sz="2400" b="1" i="1" dirty="0" err="1"/>
              <a:t>acestuia</a:t>
            </a:r>
            <a:r>
              <a:rPr lang="en-US" sz="2400" b="1" i="1" dirty="0"/>
              <a:t> cu </a:t>
            </a:r>
            <a:r>
              <a:rPr lang="en-US" sz="2400" b="1" i="1" dirty="0" err="1"/>
              <a:t>abilit</a:t>
            </a:r>
            <a:r>
              <a:rPr lang="ro-RO" sz="2400" b="1" i="1" dirty="0"/>
              <a:t>ăț</a:t>
            </a:r>
            <a:r>
              <a:rPr lang="en-US" sz="2400" b="1" i="1" dirty="0" err="1"/>
              <a:t>i</a:t>
            </a:r>
            <a:r>
              <a:rPr lang="en-US" sz="2400" b="1" i="1" dirty="0"/>
              <a:t> </a:t>
            </a:r>
            <a:r>
              <a:rPr lang="ro-RO" sz="2400" b="1" i="1" dirty="0"/>
              <a:t>ș</a:t>
            </a:r>
            <a:r>
              <a:rPr lang="en-US" sz="2400" b="1" i="1" dirty="0" err="1"/>
              <a:t>i</a:t>
            </a:r>
            <a:r>
              <a:rPr lang="en-US" sz="2400" b="1" i="1" dirty="0"/>
              <a:t> </a:t>
            </a:r>
            <a:r>
              <a:rPr lang="en-US" sz="2400" b="1" i="1" dirty="0" err="1"/>
              <a:t>cuno</a:t>
            </a:r>
            <a:r>
              <a:rPr lang="ro-RO" sz="2400" b="1" i="1" dirty="0"/>
              <a:t>ș</a:t>
            </a:r>
            <a:r>
              <a:rPr lang="en-US" sz="2400" b="1" i="1" dirty="0"/>
              <a:t>tin</a:t>
            </a:r>
            <a:r>
              <a:rPr lang="ro-RO" sz="2400" b="1" i="1" dirty="0"/>
              <a:t>ț</a:t>
            </a:r>
            <a:r>
              <a:rPr lang="en-US" sz="2400" b="1" i="1" dirty="0"/>
              <a:t>e </a:t>
            </a:r>
            <a:r>
              <a:rPr lang="en-US" sz="2400" b="1" i="1" dirty="0" err="1"/>
              <a:t>necesare</a:t>
            </a:r>
            <a:r>
              <a:rPr lang="en-US" sz="2400" b="1" i="1" dirty="0"/>
              <a:t> </a:t>
            </a:r>
            <a:r>
              <a:rPr lang="en-US" sz="2400" b="1" i="1" dirty="0" err="1"/>
              <a:t>realiz</a:t>
            </a:r>
            <a:r>
              <a:rPr lang="ro-RO" sz="2400" b="1" i="1" dirty="0"/>
              <a:t>ă</a:t>
            </a:r>
            <a:r>
              <a:rPr lang="en-US" sz="2400" b="1" i="1" dirty="0" err="1"/>
              <a:t>rii</a:t>
            </a:r>
            <a:r>
              <a:rPr lang="en-US" sz="2400" b="1" i="1" dirty="0"/>
              <a:t> </a:t>
            </a:r>
            <a:r>
              <a:rPr lang="en-US" sz="2400" b="1" i="1" dirty="0" err="1"/>
              <a:t>unui</a:t>
            </a:r>
            <a:r>
              <a:rPr lang="en-US" sz="2400" b="1" i="1" dirty="0"/>
              <a:t> management </a:t>
            </a:r>
            <a:r>
              <a:rPr lang="en-US" sz="2400" b="1" i="1" dirty="0" err="1"/>
              <a:t>eficient</a:t>
            </a:r>
            <a:r>
              <a:rPr lang="en-US" sz="2400" b="1" i="1" dirty="0"/>
              <a:t> al </a:t>
            </a:r>
            <a:r>
              <a:rPr lang="en-US" sz="2400" b="1" i="1" dirty="0" err="1"/>
              <a:t>propriei</a:t>
            </a:r>
            <a:r>
              <a:rPr lang="en-US" sz="2400" b="1" i="1" dirty="0"/>
              <a:t> </a:t>
            </a:r>
            <a:r>
              <a:rPr lang="en-US" sz="2400" b="1" i="1" dirty="0" err="1"/>
              <a:t>cariere</a:t>
            </a:r>
            <a:r>
              <a:rPr lang="ro-RO" sz="2400" b="1" i="1" dirty="0"/>
              <a:t>.</a:t>
            </a:r>
          </a:p>
          <a:p>
            <a:endParaRPr lang="ro-RO" sz="2400" b="1" i="1" dirty="0"/>
          </a:p>
          <a:p>
            <a:r>
              <a:rPr lang="ro-RO" sz="2400" b="1" i="1" dirty="0"/>
              <a:t>Îi determină pe elevi să aleagă o profesie pe care să o iubescă și să o exercite cu randament ridicat, în care să depună pasiune și care să le ofere o stare de confort.</a:t>
            </a:r>
          </a:p>
        </p:txBody>
      </p:sp>
    </p:spTree>
    <p:extLst>
      <p:ext uri="{BB962C8B-B14F-4D97-AF65-F5344CB8AC3E}">
        <p14:creationId xmlns:p14="http://schemas.microsoft.com/office/powerpoint/2010/main" val="1550793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D534A49-CAB9-438D-A116-76404202FA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76672"/>
            <a:ext cx="8291264" cy="1252728"/>
          </a:xfrm>
        </p:spPr>
        <p:txBody>
          <a:bodyPr>
            <a:noAutofit/>
          </a:bodyPr>
          <a:lstStyle/>
          <a:p>
            <a:pPr algn="l"/>
            <a:r>
              <a:rPr lang="ro-RO" sz="2400" i="1" dirty="0"/>
              <a:t>,,Alegerea corectă și nu șansa e cea care ne determină destinul.</a:t>
            </a:r>
            <a:r>
              <a:rPr lang="en-US" sz="2400" i="1" dirty="0"/>
              <a:t>”</a:t>
            </a:r>
            <a:r>
              <a:rPr lang="ro-RO" sz="2400" i="1" dirty="0"/>
              <a:t>                             </a:t>
            </a:r>
            <a:r>
              <a:rPr lang="ro-RO" sz="2800" i="1" dirty="0"/>
              <a:t>                                                          </a:t>
            </a:r>
            <a:br>
              <a:rPr lang="ro-RO" sz="2800" i="1" dirty="0"/>
            </a:br>
            <a:r>
              <a:rPr lang="ro-RO" sz="2800" i="1" dirty="0"/>
              <a:t>                                                                                </a:t>
            </a:r>
            <a:r>
              <a:rPr lang="ro-RO" sz="2000" i="1" dirty="0"/>
              <a:t>Franklin Roosevelt</a:t>
            </a:r>
            <a:endParaRPr lang="en-US" sz="2000" i="1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043C016-8152-4094-BF1F-91A895DE5E3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645255"/>
            <a:ext cx="6794642" cy="5106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881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47564" y="3854544"/>
            <a:ext cx="7848872" cy="2952328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b="1" dirty="0" err="1">
                <a:solidFill>
                  <a:schemeClr val="tx1"/>
                </a:solidFill>
              </a:rPr>
              <a:t>Alegerea</a:t>
            </a:r>
            <a:r>
              <a:rPr lang="en-US" b="1" dirty="0">
                <a:solidFill>
                  <a:schemeClr val="tx1"/>
                </a:solidFill>
              </a:rPr>
              <a:t> con</a:t>
            </a:r>
            <a:r>
              <a:rPr lang="ro-RO" b="1" dirty="0">
                <a:solidFill>
                  <a:schemeClr val="tx1"/>
                </a:solidFill>
              </a:rPr>
              <a:t>ș</a:t>
            </a:r>
            <a:r>
              <a:rPr lang="en-US" b="1" dirty="0" err="1">
                <a:solidFill>
                  <a:schemeClr val="tx1"/>
                </a:solidFill>
              </a:rPr>
              <a:t>tient</a:t>
            </a:r>
            <a:r>
              <a:rPr lang="ro-RO" b="1" dirty="0">
                <a:solidFill>
                  <a:schemeClr val="tx1"/>
                </a:solidFill>
              </a:rPr>
              <a:t>ă</a:t>
            </a:r>
            <a:r>
              <a:rPr lang="en-US" b="1" dirty="0">
                <a:solidFill>
                  <a:schemeClr val="tx1"/>
                </a:solidFill>
              </a:rPr>
              <a:t>, </a:t>
            </a:r>
            <a:r>
              <a:rPr lang="en-US" b="1" dirty="0" err="1">
                <a:solidFill>
                  <a:schemeClr val="tx1"/>
                </a:solidFill>
              </a:rPr>
              <a:t>adecvat</a:t>
            </a:r>
            <a:r>
              <a:rPr lang="ro-RO" b="1" dirty="0">
                <a:solidFill>
                  <a:schemeClr val="tx1"/>
                </a:solidFill>
              </a:rPr>
              <a:t>ă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ro-RO" b="1" dirty="0">
                <a:solidFill>
                  <a:schemeClr val="tx1"/>
                </a:solidFill>
              </a:rPr>
              <a:t>ș</a:t>
            </a:r>
            <a:r>
              <a:rPr lang="en-US" b="1" dirty="0" err="1">
                <a:solidFill>
                  <a:schemeClr val="tx1"/>
                </a:solidFill>
              </a:rPr>
              <a:t>i</a:t>
            </a:r>
            <a:r>
              <a:rPr lang="en-US" b="1" dirty="0">
                <a:solidFill>
                  <a:schemeClr val="tx1"/>
                </a:solidFill>
              </a:rPr>
              <a:t> liber</a:t>
            </a:r>
            <a:r>
              <a:rPr lang="ro-RO" b="1" dirty="0">
                <a:solidFill>
                  <a:schemeClr val="tx1"/>
                </a:solidFill>
              </a:rPr>
              <a:t>ă</a:t>
            </a:r>
            <a:r>
              <a:rPr lang="en-US" b="1" dirty="0">
                <a:solidFill>
                  <a:schemeClr val="tx1"/>
                </a:solidFill>
              </a:rPr>
              <a:t> a </a:t>
            </a:r>
            <a:r>
              <a:rPr lang="en-US" b="1" dirty="0" err="1">
                <a:solidFill>
                  <a:schemeClr val="tx1"/>
                </a:solidFill>
              </a:rPr>
              <a:t>profesiei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endParaRPr lang="ro-RO" b="1" dirty="0">
              <a:solidFill>
                <a:schemeClr val="tx1"/>
              </a:solidFill>
            </a:endParaRPr>
          </a:p>
          <a:p>
            <a:pPr marL="0" indent="0" algn="ctr">
              <a:lnSpc>
                <a:spcPct val="150000"/>
              </a:lnSpc>
              <a:buNone/>
            </a:pPr>
            <a:r>
              <a:rPr lang="en-US" b="1" dirty="0">
                <a:solidFill>
                  <a:schemeClr val="tx1"/>
                </a:solidFill>
              </a:rPr>
              <a:t>de c</a:t>
            </a:r>
            <a:r>
              <a:rPr lang="ro-RO" b="1" dirty="0">
                <a:solidFill>
                  <a:schemeClr val="tx1"/>
                </a:solidFill>
              </a:rPr>
              <a:t>ă</a:t>
            </a:r>
            <a:r>
              <a:rPr lang="en-US" b="1" dirty="0" err="1">
                <a:solidFill>
                  <a:schemeClr val="tx1"/>
                </a:solidFill>
              </a:rPr>
              <a:t>tre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elevi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ro-RO" b="1" dirty="0">
                <a:solidFill>
                  <a:schemeClr val="tx1"/>
                </a:solidFill>
              </a:rPr>
              <a:t>ț</a:t>
            </a:r>
            <a:r>
              <a:rPr lang="en-US" b="1" dirty="0">
                <a:solidFill>
                  <a:schemeClr val="tx1"/>
                </a:solidFill>
              </a:rPr>
              <a:t>in</a:t>
            </a:r>
            <a:r>
              <a:rPr lang="ro-RO" b="1" dirty="0">
                <a:solidFill>
                  <a:schemeClr val="tx1"/>
                </a:solidFill>
              </a:rPr>
              <a:t>â</a:t>
            </a:r>
            <a:r>
              <a:rPr lang="en-US" b="1" dirty="0" err="1">
                <a:solidFill>
                  <a:schemeClr val="tx1"/>
                </a:solidFill>
              </a:rPr>
              <a:t>nd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cont</a:t>
            </a:r>
            <a:r>
              <a:rPr lang="en-US" b="1" dirty="0">
                <a:solidFill>
                  <a:schemeClr val="tx1"/>
                </a:solidFill>
              </a:rPr>
              <a:t> de:</a:t>
            </a:r>
            <a:r>
              <a:rPr lang="ro-RO" b="1" dirty="0">
                <a:solidFill>
                  <a:schemeClr val="tx1"/>
                </a:solidFill>
              </a:rPr>
              <a:t>                </a:t>
            </a:r>
          </a:p>
          <a:p>
            <a:pPr marL="0" indent="0" algn="ctr">
              <a:lnSpc>
                <a:spcPct val="150000"/>
              </a:lnSpc>
              <a:buNone/>
            </a:pPr>
            <a:r>
              <a:rPr lang="en-US" b="1" i="1" dirty="0">
                <a:solidFill>
                  <a:schemeClr val="tx1"/>
                </a:solidFill>
              </a:rPr>
              <a:t>-</a:t>
            </a:r>
            <a:r>
              <a:rPr lang="ro-RO" b="1" i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interesele</a:t>
            </a:r>
            <a:r>
              <a:rPr lang="en-US" b="1" dirty="0">
                <a:solidFill>
                  <a:schemeClr val="tx1"/>
                </a:solidFill>
              </a:rPr>
              <a:t>, </a:t>
            </a:r>
            <a:r>
              <a:rPr lang="en-US" b="1" dirty="0" err="1">
                <a:solidFill>
                  <a:schemeClr val="tx1"/>
                </a:solidFill>
              </a:rPr>
              <a:t>aptitudinile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ro-RO" b="1" dirty="0">
                <a:solidFill>
                  <a:schemeClr val="tx1"/>
                </a:solidFill>
              </a:rPr>
              <a:t>ș</a:t>
            </a:r>
            <a:r>
              <a:rPr lang="en-US" b="1" dirty="0" err="1">
                <a:solidFill>
                  <a:schemeClr val="tx1"/>
                </a:solidFill>
              </a:rPr>
              <a:t>i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aspira</a:t>
            </a:r>
            <a:r>
              <a:rPr lang="ro-RO" b="1" dirty="0">
                <a:solidFill>
                  <a:schemeClr val="tx1"/>
                </a:solidFill>
              </a:rPr>
              <a:t>ț</a:t>
            </a:r>
            <a:r>
              <a:rPr lang="en-US" b="1" dirty="0" err="1">
                <a:solidFill>
                  <a:schemeClr val="tx1"/>
                </a:solidFill>
              </a:rPr>
              <a:t>iile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lor</a:t>
            </a:r>
            <a:endParaRPr lang="ro-RO" b="1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ro-RO" b="1" dirty="0">
                <a:solidFill>
                  <a:schemeClr val="tx1"/>
                </a:solidFill>
              </a:rPr>
              <a:t>                                         - </a:t>
            </a:r>
            <a:r>
              <a:rPr lang="en-US" b="1" dirty="0" err="1">
                <a:solidFill>
                  <a:schemeClr val="tx1"/>
                </a:solidFill>
              </a:rPr>
              <a:t>cerin</a:t>
            </a:r>
            <a:r>
              <a:rPr lang="ro-RO" b="1" dirty="0">
                <a:solidFill>
                  <a:schemeClr val="tx1"/>
                </a:solidFill>
              </a:rPr>
              <a:t>ț</a:t>
            </a:r>
            <a:r>
              <a:rPr lang="en-US" b="1" dirty="0" err="1">
                <a:solidFill>
                  <a:schemeClr val="tx1"/>
                </a:solidFill>
              </a:rPr>
              <a:t>ele</a:t>
            </a:r>
            <a:r>
              <a:rPr lang="en-US" b="1" dirty="0">
                <a:solidFill>
                  <a:schemeClr val="tx1"/>
                </a:solidFill>
              </a:rPr>
              <a:t> pie</a:t>
            </a:r>
            <a:r>
              <a:rPr lang="ro-RO" b="1" dirty="0">
                <a:solidFill>
                  <a:schemeClr val="tx1"/>
                </a:solidFill>
              </a:rPr>
              <a:t>ț</a:t>
            </a:r>
            <a:r>
              <a:rPr lang="en-US" b="1" dirty="0" err="1">
                <a:solidFill>
                  <a:schemeClr val="tx1"/>
                </a:solidFill>
              </a:rPr>
              <a:t>ei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ro-RO" b="1" dirty="0">
                <a:solidFill>
                  <a:schemeClr val="tx1"/>
                </a:solidFill>
              </a:rPr>
              <a:t>muncii</a:t>
            </a:r>
            <a:r>
              <a:rPr lang="en-US" b="1" dirty="0" err="1">
                <a:solidFill>
                  <a:schemeClr val="bg1"/>
                </a:solidFill>
              </a:rPr>
              <a:t>muncii</a:t>
            </a:r>
            <a:endParaRPr lang="en-US" b="1" dirty="0">
              <a:solidFill>
                <a:schemeClr val="bg1"/>
              </a:solidFill>
            </a:endParaRPr>
          </a:p>
          <a:p>
            <a:endParaRPr lang="ro-RO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623524"/>
            <a:ext cx="3538736" cy="1002440"/>
          </a:xfrm>
        </p:spPr>
        <p:txBody>
          <a:bodyPr>
            <a:normAutofit/>
          </a:bodyPr>
          <a:lstStyle/>
          <a:p>
            <a:r>
              <a:rPr lang="en-US" sz="2800" dirty="0"/>
              <a:t>SCOPUL  O.</a:t>
            </a:r>
            <a:r>
              <a:rPr lang="ro-RO" sz="2800" dirty="0"/>
              <a:t>Ș</a:t>
            </a:r>
            <a:r>
              <a:rPr lang="en-US" sz="2800" dirty="0"/>
              <a:t>.P.</a:t>
            </a:r>
            <a:endParaRPr lang="ro-RO" sz="28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D6E7BDF-ABCA-4D49-9550-D4171C0E5A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223848"/>
            <a:ext cx="4928096" cy="3696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574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7320" y="2614823"/>
            <a:ext cx="5252744" cy="3888433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o-RO" dirty="0"/>
              <a:t>     </a:t>
            </a:r>
            <a:r>
              <a:rPr lang="en-US" sz="2600" b="1" dirty="0">
                <a:solidFill>
                  <a:srgbClr val="FF0000"/>
                </a:solidFill>
              </a:rPr>
              <a:t>ELEVUL</a:t>
            </a:r>
          </a:p>
          <a:p>
            <a:pPr>
              <a:lnSpc>
                <a:spcPct val="170000"/>
              </a:lnSpc>
              <a:spcBef>
                <a:spcPts val="0"/>
              </a:spcBef>
            </a:pPr>
            <a:r>
              <a:rPr lang="en-US" sz="2600" b="1" dirty="0" err="1">
                <a:solidFill>
                  <a:schemeClr val="tx1"/>
                </a:solidFill>
              </a:rPr>
              <a:t>Acesta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trebuie</a:t>
            </a:r>
            <a:r>
              <a:rPr lang="en-US" sz="2600" b="1" dirty="0">
                <a:solidFill>
                  <a:schemeClr val="tx1"/>
                </a:solidFill>
              </a:rPr>
              <a:t> s</a:t>
            </a:r>
            <a:r>
              <a:rPr lang="ro-RO" sz="2600" b="1" dirty="0">
                <a:solidFill>
                  <a:schemeClr val="tx1"/>
                </a:solidFill>
              </a:rPr>
              <a:t>ă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participe</a:t>
            </a:r>
            <a:r>
              <a:rPr lang="en-US" sz="2600" b="1" dirty="0">
                <a:solidFill>
                  <a:schemeClr val="tx1"/>
                </a:solidFill>
              </a:rPr>
              <a:t> con</a:t>
            </a:r>
            <a:r>
              <a:rPr lang="ro-RO" sz="2600" b="1" dirty="0">
                <a:solidFill>
                  <a:schemeClr val="tx1"/>
                </a:solidFill>
              </a:rPr>
              <a:t>ș</a:t>
            </a:r>
            <a:r>
              <a:rPr lang="en-US" sz="2600" b="1" dirty="0" err="1">
                <a:solidFill>
                  <a:schemeClr val="tx1"/>
                </a:solidFill>
              </a:rPr>
              <a:t>tient</a:t>
            </a:r>
            <a:r>
              <a:rPr lang="en-US" sz="2600" b="1" dirty="0">
                <a:solidFill>
                  <a:schemeClr val="tx1"/>
                </a:solidFill>
              </a:rPr>
              <a:t>,</a:t>
            </a:r>
            <a:r>
              <a:rPr lang="ro-RO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deci</a:t>
            </a:r>
            <a:r>
              <a:rPr lang="en-US" sz="2600" b="1" dirty="0">
                <a:solidFill>
                  <a:schemeClr val="tx1"/>
                </a:solidFill>
              </a:rPr>
              <a:t> s</a:t>
            </a:r>
            <a:r>
              <a:rPr lang="ro-RO" sz="2600" b="1" dirty="0">
                <a:solidFill>
                  <a:schemeClr val="tx1"/>
                </a:solidFill>
              </a:rPr>
              <a:t>ă</a:t>
            </a:r>
            <a:r>
              <a:rPr lang="en-US" sz="2600" b="1" dirty="0">
                <a:solidFill>
                  <a:schemeClr val="tx1"/>
                </a:solidFill>
              </a:rPr>
              <a:t> nu se </a:t>
            </a:r>
            <a:r>
              <a:rPr lang="en-US" sz="2600" b="1" dirty="0" err="1">
                <a:solidFill>
                  <a:schemeClr val="tx1"/>
                </a:solidFill>
              </a:rPr>
              <a:t>rezume</a:t>
            </a:r>
            <a:r>
              <a:rPr lang="en-US" sz="2600" b="1" dirty="0">
                <a:solidFill>
                  <a:schemeClr val="tx1"/>
                </a:solidFill>
              </a:rPr>
              <a:t> la a </a:t>
            </a:r>
            <a:r>
              <a:rPr lang="en-US" sz="2600" b="1" dirty="0" err="1">
                <a:solidFill>
                  <a:schemeClr val="tx1"/>
                </a:solidFill>
              </a:rPr>
              <a:t>prelua</a:t>
            </a:r>
            <a:r>
              <a:rPr lang="en-US" sz="2600" b="1" dirty="0">
                <a:solidFill>
                  <a:schemeClr val="tx1"/>
                </a:solidFill>
              </a:rPr>
              <a:t> far</a:t>
            </a:r>
            <a:r>
              <a:rPr lang="ro-RO" sz="2600" b="1" dirty="0">
                <a:solidFill>
                  <a:schemeClr val="tx1"/>
                </a:solidFill>
              </a:rPr>
              <a:t>ă</a:t>
            </a:r>
            <a:r>
              <a:rPr lang="en-US" sz="2600" b="1" dirty="0">
                <a:solidFill>
                  <a:schemeClr val="tx1"/>
                </a:solidFill>
              </a:rPr>
              <a:t> s</a:t>
            </a:r>
            <a:r>
              <a:rPr lang="ro-RO" sz="2600" b="1" dirty="0">
                <a:solidFill>
                  <a:schemeClr val="tx1"/>
                </a:solidFill>
              </a:rPr>
              <a:t>ă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analizeze</a:t>
            </a:r>
            <a:r>
              <a:rPr lang="en-US" sz="2600" b="1" dirty="0">
                <a:solidFill>
                  <a:schemeClr val="tx1"/>
                </a:solidFill>
              </a:rPr>
              <a:t> op</a:t>
            </a:r>
            <a:r>
              <a:rPr lang="ro-RO" sz="2600" b="1" dirty="0">
                <a:solidFill>
                  <a:schemeClr val="tx1"/>
                </a:solidFill>
              </a:rPr>
              <a:t>ț</a:t>
            </a:r>
            <a:r>
              <a:rPr lang="en-US" sz="2600" b="1" dirty="0" err="1">
                <a:solidFill>
                  <a:schemeClr val="tx1"/>
                </a:solidFill>
              </a:rPr>
              <a:t>iunea</a:t>
            </a:r>
            <a:r>
              <a:rPr lang="en-US" sz="2600" b="1" dirty="0">
                <a:solidFill>
                  <a:schemeClr val="tx1"/>
                </a:solidFill>
              </a:rPr>
              <a:t> p</a:t>
            </a:r>
            <a:r>
              <a:rPr lang="ro-RO" sz="2600" b="1" dirty="0">
                <a:solidFill>
                  <a:schemeClr val="tx1"/>
                </a:solidFill>
              </a:rPr>
              <a:t>ă</a:t>
            </a:r>
            <a:r>
              <a:rPr lang="en-US" sz="2600" b="1" dirty="0" err="1">
                <a:solidFill>
                  <a:schemeClr val="tx1"/>
                </a:solidFill>
              </a:rPr>
              <a:t>rin</a:t>
            </a:r>
            <a:r>
              <a:rPr lang="ro-RO" sz="2600" b="1" dirty="0">
                <a:solidFill>
                  <a:schemeClr val="tx1"/>
                </a:solidFill>
              </a:rPr>
              <a:t>ț</a:t>
            </a:r>
            <a:r>
              <a:rPr lang="en-US" sz="2600" b="1" dirty="0" err="1">
                <a:solidFill>
                  <a:schemeClr val="tx1"/>
                </a:solidFill>
              </a:rPr>
              <a:t>ilor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sau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alte</a:t>
            </a:r>
            <a:r>
              <a:rPr lang="en-US" sz="2600" b="1" dirty="0">
                <a:solidFill>
                  <a:schemeClr val="tx1"/>
                </a:solidFill>
              </a:rPr>
              <a:t> </a:t>
            </a:r>
            <a:r>
              <a:rPr lang="en-US" sz="2600" b="1" dirty="0" err="1">
                <a:solidFill>
                  <a:schemeClr val="tx1"/>
                </a:solidFill>
              </a:rPr>
              <a:t>propuneri</a:t>
            </a:r>
            <a:r>
              <a:rPr lang="ro-RO" sz="2600" b="1" dirty="0">
                <a:solidFill>
                  <a:schemeClr val="tx1"/>
                </a:solidFill>
              </a:rPr>
              <a:t>.</a:t>
            </a:r>
            <a:endParaRPr lang="en-US" sz="2600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o-RO" sz="2600" b="1" dirty="0">
                <a:solidFill>
                  <a:srgbClr val="FF0000"/>
                </a:solidFill>
              </a:rPr>
              <a:t>     </a:t>
            </a:r>
          </a:p>
          <a:p>
            <a:pPr marL="0" indent="0">
              <a:buNone/>
            </a:pPr>
            <a:r>
              <a:rPr lang="ro-RO" sz="2000" b="1" dirty="0">
                <a:solidFill>
                  <a:srgbClr val="FF0000"/>
                </a:solidFill>
              </a:rPr>
              <a:t>     </a:t>
            </a:r>
            <a:endParaRPr lang="ro-RO" sz="20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/>
              <a:t>FACTORI IMPLICA</a:t>
            </a:r>
            <a:r>
              <a:rPr lang="ro-RO" sz="2800" dirty="0"/>
              <a:t>Ț</a:t>
            </a:r>
            <a:r>
              <a:rPr lang="en-US" sz="2800" dirty="0"/>
              <a:t>I</a:t>
            </a:r>
            <a:endParaRPr lang="ro-RO" sz="28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B38EACC-D5A3-4BC3-BEC2-616C742B4F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1916832"/>
            <a:ext cx="3522837" cy="4808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09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58451488-04AB-4027-A15E-C1108F4ECDC6}"/>
              </a:ext>
            </a:extLst>
          </p:cNvPr>
          <p:cNvSpPr txBox="1">
            <a:spLocks/>
          </p:cNvSpPr>
          <p:nvPr/>
        </p:nvSpPr>
        <p:spPr>
          <a:xfrm>
            <a:off x="0" y="2204864"/>
            <a:ext cx="9252520" cy="40929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7432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576263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855663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430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4630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Symbol" pitchFamily="18" charset="2"/>
              <a:buChar char=""/>
              <a:defRPr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8308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10312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42316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743200" indent="-228600" algn="l" defTabSz="914400" rtl="0" eaLnBrk="1" latinLnBrk="0" hangingPunct="1">
              <a:spcBef>
                <a:spcPts val="384"/>
              </a:spcBef>
              <a:buClr>
                <a:schemeClr val="accent1"/>
              </a:buClr>
              <a:buFont typeface="Symbol" pitchFamily="18" charset="2"/>
              <a:buChar char="*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Symbol" pitchFamily="18" charset="2"/>
              <a:buNone/>
            </a:pPr>
            <a:r>
              <a:rPr lang="ro-RO" sz="2000" b="1" dirty="0">
                <a:solidFill>
                  <a:srgbClr val="FF0000"/>
                </a:solidFill>
              </a:rPr>
              <a:t>     </a:t>
            </a:r>
            <a:r>
              <a:rPr lang="ro-RO" b="1" dirty="0">
                <a:solidFill>
                  <a:srgbClr val="FF0000"/>
                </a:solidFill>
              </a:rPr>
              <a:t>Ș</a:t>
            </a:r>
            <a:r>
              <a:rPr lang="en-US" b="1" dirty="0">
                <a:solidFill>
                  <a:srgbClr val="FF0000"/>
                </a:solidFill>
              </a:rPr>
              <a:t>COALA</a:t>
            </a:r>
          </a:p>
          <a:p>
            <a:pPr>
              <a:lnSpc>
                <a:spcPct val="150000"/>
              </a:lnSpc>
              <a:spcBef>
                <a:spcPts val="0"/>
              </a:spcBef>
            </a:pPr>
            <a:r>
              <a:rPr lang="en-US" b="1" dirty="0">
                <a:solidFill>
                  <a:schemeClr val="tx1"/>
                </a:solidFill>
              </a:rPr>
              <a:t>Are un </a:t>
            </a:r>
            <a:r>
              <a:rPr lang="en-US" b="1" dirty="0" err="1">
                <a:solidFill>
                  <a:schemeClr val="tx1"/>
                </a:solidFill>
              </a:rPr>
              <a:t>rol</a:t>
            </a:r>
            <a:r>
              <a:rPr lang="en-US" b="1" dirty="0">
                <a:solidFill>
                  <a:schemeClr val="tx1"/>
                </a:solidFill>
              </a:rPr>
              <a:t> important </a:t>
            </a:r>
            <a:endParaRPr lang="ro-RO" b="1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o-RO" b="1" dirty="0">
                <a:solidFill>
                  <a:schemeClr val="tx1"/>
                </a:solidFill>
              </a:rPr>
              <a:t>    ș</a:t>
            </a:r>
            <a:r>
              <a:rPr lang="en-US" b="1" dirty="0" err="1">
                <a:solidFill>
                  <a:schemeClr val="tx1"/>
                </a:solidFill>
              </a:rPr>
              <a:t>i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dispune</a:t>
            </a:r>
            <a:r>
              <a:rPr lang="en-US" b="1" dirty="0">
                <a:solidFill>
                  <a:schemeClr val="tx1"/>
                </a:solidFill>
              </a:rPr>
              <a:t> de </a:t>
            </a:r>
            <a:r>
              <a:rPr lang="en-US" b="1" dirty="0" err="1">
                <a:solidFill>
                  <a:schemeClr val="tx1"/>
                </a:solidFill>
              </a:rPr>
              <a:t>mijloace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endParaRPr lang="ro-RO" b="1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o-RO" b="1" dirty="0">
                <a:solidFill>
                  <a:schemeClr val="tx1"/>
                </a:solidFill>
              </a:rPr>
              <a:t>    </a:t>
            </a:r>
            <a:r>
              <a:rPr lang="en-US" b="1" dirty="0">
                <a:solidFill>
                  <a:schemeClr val="tx1"/>
                </a:solidFill>
              </a:rPr>
              <a:t>de </a:t>
            </a:r>
            <a:r>
              <a:rPr lang="en-US" b="1" dirty="0" err="1">
                <a:solidFill>
                  <a:schemeClr val="tx1"/>
                </a:solidFill>
              </a:rPr>
              <a:t>influen</a:t>
            </a:r>
            <a:r>
              <a:rPr lang="ro-RO" b="1" dirty="0">
                <a:solidFill>
                  <a:schemeClr val="tx1"/>
                </a:solidFill>
              </a:rPr>
              <a:t>ță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pozitiv</a:t>
            </a:r>
            <a:r>
              <a:rPr lang="ro-RO" b="1" dirty="0">
                <a:solidFill>
                  <a:schemeClr val="tx1"/>
                </a:solidFill>
              </a:rPr>
              <a:t>ă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ro-RO" b="1" dirty="0">
                <a:solidFill>
                  <a:schemeClr val="tx1"/>
                </a:solidFill>
              </a:rPr>
              <a:t>î</a:t>
            </a:r>
            <a:r>
              <a:rPr lang="en-US" b="1" dirty="0">
                <a:solidFill>
                  <a:schemeClr val="tx1"/>
                </a:solidFill>
              </a:rPr>
              <a:t>n </a:t>
            </a:r>
            <a:endParaRPr lang="ro-RO" b="1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o-RO" b="1" dirty="0">
                <a:solidFill>
                  <a:schemeClr val="tx1"/>
                </a:solidFill>
              </a:rPr>
              <a:t>    </a:t>
            </a:r>
            <a:r>
              <a:rPr lang="en-US" b="1" dirty="0" err="1">
                <a:solidFill>
                  <a:schemeClr val="tx1"/>
                </a:solidFill>
              </a:rPr>
              <a:t>alegerea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profesiei</a:t>
            </a:r>
            <a:r>
              <a:rPr lang="en-US" b="1" dirty="0">
                <a:solidFill>
                  <a:schemeClr val="tx1"/>
                </a:solidFill>
              </a:rPr>
              <a:t> de c</a:t>
            </a:r>
            <a:r>
              <a:rPr lang="ro-RO" b="1" dirty="0">
                <a:solidFill>
                  <a:schemeClr val="tx1"/>
                </a:solidFill>
              </a:rPr>
              <a:t>ă</a:t>
            </a:r>
            <a:r>
              <a:rPr lang="en-US" b="1" dirty="0" err="1">
                <a:solidFill>
                  <a:schemeClr val="tx1"/>
                </a:solidFill>
              </a:rPr>
              <a:t>tre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elevi</a:t>
            </a:r>
            <a:r>
              <a:rPr lang="en-US" b="1" dirty="0">
                <a:solidFill>
                  <a:schemeClr val="tx1"/>
                </a:solidFill>
              </a:rPr>
              <a:t>. </a:t>
            </a:r>
            <a:endParaRPr lang="ro-RO" b="1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o-RO" b="1" dirty="0">
                <a:solidFill>
                  <a:schemeClr val="tx1"/>
                </a:solidFill>
              </a:rPr>
              <a:t>    </a:t>
            </a:r>
            <a:r>
              <a:rPr lang="en-US" b="1" dirty="0">
                <a:solidFill>
                  <a:schemeClr val="tx1"/>
                </a:solidFill>
              </a:rPr>
              <a:t>De </a:t>
            </a:r>
            <a:r>
              <a:rPr lang="en-US" b="1" dirty="0" err="1">
                <a:solidFill>
                  <a:schemeClr val="tx1"/>
                </a:solidFill>
              </a:rPr>
              <a:t>asemenea</a:t>
            </a:r>
            <a:r>
              <a:rPr lang="en-US" b="1" dirty="0">
                <a:solidFill>
                  <a:schemeClr val="tx1"/>
                </a:solidFill>
              </a:rPr>
              <a:t> are </a:t>
            </a:r>
            <a:r>
              <a:rPr lang="en-US" b="1" dirty="0" err="1">
                <a:solidFill>
                  <a:schemeClr val="tx1"/>
                </a:solidFill>
              </a:rPr>
              <a:t>obliga</a:t>
            </a:r>
            <a:r>
              <a:rPr lang="ro-RO" b="1" dirty="0">
                <a:solidFill>
                  <a:schemeClr val="tx1"/>
                </a:solidFill>
              </a:rPr>
              <a:t>ț</a:t>
            </a:r>
            <a:r>
              <a:rPr lang="en-US" b="1" dirty="0" err="1">
                <a:solidFill>
                  <a:schemeClr val="tx1"/>
                </a:solidFill>
              </a:rPr>
              <a:t>ia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ro-RO" b="1" dirty="0">
                <a:solidFill>
                  <a:schemeClr val="tx1"/>
                </a:solidFill>
              </a:rPr>
              <a:t> </a:t>
            </a:r>
            <a:r>
              <a:rPr lang="en-US" b="1" dirty="0">
                <a:solidFill>
                  <a:schemeClr val="tx1"/>
                </a:solidFill>
              </a:rPr>
              <a:t>moral</a:t>
            </a:r>
            <a:r>
              <a:rPr lang="ro-RO" b="1" dirty="0">
                <a:solidFill>
                  <a:schemeClr val="tx1"/>
                </a:solidFill>
              </a:rPr>
              <a:t>ă</a:t>
            </a:r>
            <a:r>
              <a:rPr lang="en-US" b="1" dirty="0">
                <a:solidFill>
                  <a:schemeClr val="tx1"/>
                </a:solidFill>
              </a:rPr>
              <a:t> s</a:t>
            </a:r>
            <a:r>
              <a:rPr lang="ro-RO" b="1" dirty="0">
                <a:solidFill>
                  <a:schemeClr val="tx1"/>
                </a:solidFill>
              </a:rPr>
              <a:t>ă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comunice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elevului</a:t>
            </a:r>
            <a:r>
              <a:rPr lang="ro-RO" b="1" dirty="0">
                <a:solidFill>
                  <a:schemeClr val="tx1"/>
                </a:solidFill>
              </a:rPr>
              <a:t> </a:t>
            </a:r>
          </a:p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o-RO" b="1" dirty="0">
                <a:solidFill>
                  <a:schemeClr val="tx1"/>
                </a:solidFill>
              </a:rPr>
              <a:t>    ș</a:t>
            </a:r>
            <a:r>
              <a:rPr lang="en-US" b="1" dirty="0" err="1">
                <a:solidFill>
                  <a:schemeClr val="tx1"/>
                </a:solidFill>
              </a:rPr>
              <a:t>i</a:t>
            </a:r>
            <a:r>
              <a:rPr lang="en-US" b="1" dirty="0">
                <a:solidFill>
                  <a:schemeClr val="tx1"/>
                </a:solidFill>
              </a:rPr>
              <a:t> p</a:t>
            </a:r>
            <a:r>
              <a:rPr lang="ro-RO" b="1" dirty="0">
                <a:solidFill>
                  <a:schemeClr val="tx1"/>
                </a:solidFill>
              </a:rPr>
              <a:t>ă</a:t>
            </a:r>
            <a:r>
              <a:rPr lang="en-US" b="1" dirty="0" err="1">
                <a:solidFill>
                  <a:schemeClr val="tx1"/>
                </a:solidFill>
              </a:rPr>
              <a:t>rintelui</a:t>
            </a:r>
            <a:r>
              <a:rPr lang="en-US" b="1" dirty="0">
                <a:solidFill>
                  <a:schemeClr val="tx1"/>
                </a:solidFill>
              </a:rPr>
              <a:t> care sunt </a:t>
            </a:r>
            <a:r>
              <a:rPr lang="en-US" b="1" dirty="0" err="1">
                <a:solidFill>
                  <a:schemeClr val="tx1"/>
                </a:solidFill>
              </a:rPr>
              <a:t>aptitudinile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ro-RO" b="1" dirty="0">
                <a:solidFill>
                  <a:schemeClr val="tx1"/>
                </a:solidFill>
              </a:rPr>
              <a:t>ș</a:t>
            </a:r>
            <a:r>
              <a:rPr lang="en-US" b="1" dirty="0" err="1">
                <a:solidFill>
                  <a:schemeClr val="tx1"/>
                </a:solidFill>
              </a:rPr>
              <a:t>i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spre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ce</a:t>
            </a:r>
            <a:r>
              <a:rPr lang="en-US" b="1" dirty="0">
                <a:solidFill>
                  <a:schemeClr val="tx1"/>
                </a:solidFill>
              </a:rPr>
              <a:t> s</a:t>
            </a:r>
            <a:r>
              <a:rPr lang="ro-RO" b="1" dirty="0">
                <a:solidFill>
                  <a:schemeClr val="tx1"/>
                </a:solidFill>
              </a:rPr>
              <a:t>ă</a:t>
            </a:r>
            <a:r>
              <a:rPr lang="en-US" b="1" dirty="0">
                <a:solidFill>
                  <a:schemeClr val="tx1"/>
                </a:solidFill>
              </a:rPr>
              <a:t> se </a:t>
            </a:r>
            <a:r>
              <a:rPr lang="en-US" b="1" dirty="0" err="1">
                <a:solidFill>
                  <a:schemeClr val="tx1"/>
                </a:solidFill>
              </a:rPr>
              <a:t>orienteze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acesta</a:t>
            </a:r>
            <a:r>
              <a:rPr lang="ro-RO" b="1" dirty="0">
                <a:solidFill>
                  <a:schemeClr val="tx1"/>
                </a:solidFill>
              </a:rPr>
              <a:t>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45E8F95-3C26-464C-8BEA-C060AF89AA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1808" y="260648"/>
            <a:ext cx="5526168" cy="374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34988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iNleKja73hohXWjuz775t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Waveform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Waveform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aveform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772</TotalTime>
  <Words>505</Words>
  <Application>Microsoft Office PowerPoint</Application>
  <PresentationFormat>On-screen Show (4:3)</PresentationFormat>
  <Paragraphs>82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8" baseType="lpstr">
      <vt:lpstr>Calibri</vt:lpstr>
      <vt:lpstr>Candara</vt:lpstr>
      <vt:lpstr>Symbol</vt:lpstr>
      <vt:lpstr>Tahoma</vt:lpstr>
      <vt:lpstr>Waveform</vt:lpstr>
      <vt:lpstr> Excursia școlară de astăzi,  ,,muză” în alegerea meseriei de mâine</vt:lpstr>
      <vt:lpstr>EXCURSIA ȘCOLARĂ - parte din educație -</vt:lpstr>
      <vt:lpstr>E imposibil să nu te inspire Italia...</vt:lpstr>
      <vt:lpstr>Austria- punte de legătură între popoare și loc de întâlnire pentru europeni</vt:lpstr>
      <vt:lpstr>ORIENTAREA ȘCOLARĂ ȘI PROFESIONALĂ </vt:lpstr>
      <vt:lpstr>,,Alegerea corectă și nu șansa e cea care ne determină destinul.”                                                                                                                                                                        Franklin Roosevelt</vt:lpstr>
      <vt:lpstr>SCOPUL  O.Ș.P.</vt:lpstr>
      <vt:lpstr>FACTORI IMPLICAȚI</vt:lpstr>
      <vt:lpstr>PowerPoint Presentation</vt:lpstr>
      <vt:lpstr>PowerPoint Presentation</vt:lpstr>
      <vt:lpstr>PowerPoint Presentation</vt:lpstr>
      <vt:lpstr>CONCLUZII </vt:lpstr>
      <vt:lpstr>PROFESII ÎNTÂLNITE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PĂRINȚII ÎȘI PREZINTĂ MESERIILE  ÎN FAȚA COPIILOR LOR</vt:lpstr>
      <vt:lpstr>„ Nu contează ce meserie ai, contează să fii cel mai bun”  </vt:lpstr>
      <vt:lpstr>Uitați-vă la ziua de azi! Cea de ieri a fost un vis Iar cea de mâine o viziune. Un AZI bine trăit face Din fiecare IERI un Vis de Fericire, Din fiecare MÂINE o Viziune a Speranței.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 vrea sa fiu!...Excursiile de azi, “muze” in alegerea meseriei de maine</dc:title>
  <dc:creator>Rares</dc:creator>
  <cp:lastModifiedBy>Iulia</cp:lastModifiedBy>
  <cp:revision>111</cp:revision>
  <dcterms:created xsi:type="dcterms:W3CDTF">2019-05-25T06:32:44Z</dcterms:created>
  <dcterms:modified xsi:type="dcterms:W3CDTF">2019-06-02T16:48:03Z</dcterms:modified>
</cp:coreProperties>
</file>